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1"/>
  </p:sldMasterIdLst>
  <p:notesMasterIdLst>
    <p:notesMasterId r:id="rId36"/>
  </p:notesMasterIdLst>
  <p:handoutMasterIdLst>
    <p:handoutMasterId r:id="rId37"/>
  </p:handoutMasterIdLst>
  <p:sldIdLst>
    <p:sldId id="616" r:id="rId2"/>
    <p:sldId id="705" r:id="rId3"/>
    <p:sldId id="721" r:id="rId4"/>
    <p:sldId id="706" r:id="rId5"/>
    <p:sldId id="658" r:id="rId6"/>
    <p:sldId id="732" r:id="rId7"/>
    <p:sldId id="703" r:id="rId8"/>
    <p:sldId id="700" r:id="rId9"/>
    <p:sldId id="701" r:id="rId10"/>
    <p:sldId id="702" r:id="rId11"/>
    <p:sldId id="704" r:id="rId12"/>
    <p:sldId id="728" r:id="rId13"/>
    <p:sldId id="708" r:id="rId14"/>
    <p:sldId id="665" r:id="rId15"/>
    <p:sldId id="695" r:id="rId16"/>
    <p:sldId id="696" r:id="rId17"/>
    <p:sldId id="699" r:id="rId18"/>
    <p:sldId id="666" r:id="rId19"/>
    <p:sldId id="667" r:id="rId20"/>
    <p:sldId id="714" r:id="rId21"/>
    <p:sldId id="715" r:id="rId22"/>
    <p:sldId id="720" r:id="rId23"/>
    <p:sldId id="734" r:id="rId24"/>
    <p:sldId id="718" r:id="rId25"/>
    <p:sldId id="733" r:id="rId26"/>
    <p:sldId id="713" r:id="rId27"/>
    <p:sldId id="731" r:id="rId28"/>
    <p:sldId id="722" r:id="rId29"/>
    <p:sldId id="709" r:id="rId30"/>
    <p:sldId id="723" r:id="rId31"/>
    <p:sldId id="724" r:id="rId32"/>
    <p:sldId id="725" r:id="rId33"/>
    <p:sldId id="726" r:id="rId34"/>
    <p:sldId id="730" r:id="rId35"/>
  </p:sldIdLst>
  <p:sldSz cx="9144000" cy="6858000" type="screen4x3"/>
  <p:notesSz cx="6858000" cy="9144000"/>
  <p:custDataLst>
    <p:tags r:id="rId38"/>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5pPr>
    <a:lvl6pPr marL="2286000" algn="l" defTabSz="914400" rtl="0" eaLnBrk="1" latinLnBrk="0" hangingPunct="1">
      <a:defRPr sz="2400" kern="1200">
        <a:solidFill>
          <a:schemeClr val="tx1"/>
        </a:solidFill>
        <a:latin typeface="Arial" charset="0"/>
        <a:ea typeface="ＭＳ Ｐゴシック" pitchFamily="108" charset="-128"/>
        <a:cs typeface="+mn-cs"/>
      </a:defRPr>
    </a:lvl6pPr>
    <a:lvl7pPr marL="2743200" algn="l" defTabSz="914400" rtl="0" eaLnBrk="1" latinLnBrk="0" hangingPunct="1">
      <a:defRPr sz="2400" kern="1200">
        <a:solidFill>
          <a:schemeClr val="tx1"/>
        </a:solidFill>
        <a:latin typeface="Arial" charset="0"/>
        <a:ea typeface="ＭＳ Ｐゴシック" pitchFamily="108" charset="-128"/>
        <a:cs typeface="+mn-cs"/>
      </a:defRPr>
    </a:lvl7pPr>
    <a:lvl8pPr marL="3200400" algn="l" defTabSz="914400" rtl="0" eaLnBrk="1" latinLnBrk="0" hangingPunct="1">
      <a:defRPr sz="2400" kern="1200">
        <a:solidFill>
          <a:schemeClr val="tx1"/>
        </a:solidFill>
        <a:latin typeface="Arial" charset="0"/>
        <a:ea typeface="ＭＳ Ｐゴシック" pitchFamily="108" charset="-128"/>
        <a:cs typeface="+mn-cs"/>
      </a:defRPr>
    </a:lvl8pPr>
    <a:lvl9pPr marL="3657600" algn="l" defTabSz="914400" rtl="0" eaLnBrk="1" latinLnBrk="0" hangingPunct="1">
      <a:defRPr sz="2400" kern="1200">
        <a:solidFill>
          <a:schemeClr val="tx1"/>
        </a:solidFill>
        <a:latin typeface="Arial" charset="0"/>
        <a:ea typeface="ＭＳ Ｐゴシック" pitchFamily="108" charset="-128"/>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176">
          <p15:clr>
            <a:srgbClr val="A4A3A4"/>
          </p15:clr>
        </p15:guide>
        <p15:guide id="3" orient="horz" pos="290">
          <p15:clr>
            <a:srgbClr val="A4A3A4"/>
          </p15:clr>
        </p15:guide>
        <p15:guide id="4" orient="horz" pos="576">
          <p15:clr>
            <a:srgbClr val="A4A3A4"/>
          </p15:clr>
        </p15:guide>
        <p15:guide id="5" orient="horz" pos="720" userDrawn="1">
          <p15:clr>
            <a:srgbClr val="A4A3A4"/>
          </p15:clr>
        </p15:guide>
        <p15:guide id="6" orient="horz" pos="864">
          <p15:clr>
            <a:srgbClr val="A4A3A4"/>
          </p15:clr>
        </p15:guide>
        <p15:guide id="7" orient="horz" pos="1584" userDrawn="1">
          <p15:clr>
            <a:srgbClr val="A4A3A4"/>
          </p15:clr>
        </p15:guide>
        <p15:guide id="8" orient="horz" pos="1152" userDrawn="1">
          <p15:clr>
            <a:srgbClr val="A4A3A4"/>
          </p15:clr>
        </p15:guide>
        <p15:guide id="9" orient="horz" pos="3825">
          <p15:clr>
            <a:srgbClr val="A4A3A4"/>
          </p15:clr>
        </p15:guide>
        <p15:guide id="10" pos="2880">
          <p15:clr>
            <a:srgbClr val="A4A3A4"/>
          </p15:clr>
        </p15:guide>
        <p15:guide id="11" pos="5472">
          <p15:clr>
            <a:srgbClr val="A4A3A4"/>
          </p15:clr>
        </p15:guide>
        <p15:guide id="12" pos="288">
          <p15:clr>
            <a:srgbClr val="A4A3A4"/>
          </p15:clr>
        </p15:guide>
        <p15:guide id="13" pos="4608">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1B1B"/>
    <a:srgbClr val="3057A6"/>
    <a:srgbClr val="2293CE"/>
    <a:srgbClr val="FFC5C5"/>
    <a:srgbClr val="6C0000"/>
    <a:srgbClr val="FF4F4F"/>
    <a:srgbClr val="3E648A"/>
    <a:srgbClr val="CC0000"/>
    <a:srgbClr val="4D4D4D"/>
    <a:srgbClr val="C9CA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9237" autoAdjust="0"/>
    <p:restoredTop sz="84838" autoAdjust="0"/>
  </p:normalViewPr>
  <p:slideViewPr>
    <p:cSldViewPr showGuides="1">
      <p:cViewPr>
        <p:scale>
          <a:sx n="80" d="100"/>
          <a:sy n="80" d="100"/>
        </p:scale>
        <p:origin x="-1722" y="48"/>
      </p:cViewPr>
      <p:guideLst>
        <p:guide orient="horz" pos="2160"/>
        <p:guide orient="horz" pos="4176"/>
        <p:guide orient="horz" pos="290"/>
        <p:guide orient="horz" pos="576"/>
        <p:guide orient="horz" pos="720"/>
        <p:guide orient="horz" pos="864"/>
        <p:guide orient="horz" pos="1584"/>
        <p:guide orient="horz" pos="1152"/>
        <p:guide orient="horz" pos="3825"/>
        <p:guide pos="2880"/>
        <p:guide pos="5472"/>
        <p:guide pos="288"/>
        <p:guide pos="4608"/>
      </p:guideLst>
    </p:cSldViewPr>
  </p:slideViewPr>
  <p:outlineViewPr>
    <p:cViewPr>
      <p:scale>
        <a:sx n="33" d="100"/>
        <a:sy n="33" d="100"/>
      </p:scale>
      <p:origin x="0" y="55360"/>
    </p:cViewPr>
  </p:outlineViewPr>
  <p:notesTextViewPr>
    <p:cViewPr>
      <p:scale>
        <a:sx n="100" d="100"/>
        <a:sy n="100" d="100"/>
      </p:scale>
      <p:origin x="0" y="0"/>
    </p:cViewPr>
  </p:notesTextViewPr>
  <p:sorterViewPr>
    <p:cViewPr>
      <p:scale>
        <a:sx n="70" d="100"/>
        <a:sy n="70" d="100"/>
      </p:scale>
      <p:origin x="0" y="0"/>
    </p:cViewPr>
  </p:sorterViewPr>
  <p:notesViewPr>
    <p:cSldViewPr showGuides="1">
      <p:cViewPr varScale="1">
        <p:scale>
          <a:sx n="40" d="100"/>
          <a:sy n="40" d="100"/>
        </p:scale>
        <p:origin x="2290"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dirty="0"/>
          </a:p>
        </p:txBody>
      </p:sp>
      <p:sp>
        <p:nvSpPr>
          <p:cNvPr id="348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dirty="0"/>
          </a:p>
        </p:txBody>
      </p:sp>
      <p:sp>
        <p:nvSpPr>
          <p:cNvPr id="348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dirty="0"/>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CE181127-C146-49BB-AC1B-FE0E3A9D5DCC}" type="slidenum">
              <a:rPr lang="en-US"/>
              <a:pPr/>
              <a:t>‹#›</a:t>
            </a:fld>
            <a:endParaRPr lang="en-US" dirty="0"/>
          </a:p>
        </p:txBody>
      </p:sp>
    </p:spTree>
    <p:extLst>
      <p:ext uri="{BB962C8B-B14F-4D97-AF65-F5344CB8AC3E}">
        <p14:creationId xmlns:p14="http://schemas.microsoft.com/office/powerpoint/2010/main" val="77044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dirty="0"/>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dirty="0"/>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D1C7FB31-0C7B-4DF9-A9BC-6BD9C278B254}" type="slidenum">
              <a:rPr lang="en-US"/>
              <a:pPr/>
              <a:t>‹#›</a:t>
            </a:fld>
            <a:endParaRPr lang="en-US" dirty="0"/>
          </a:p>
        </p:txBody>
      </p:sp>
    </p:spTree>
    <p:extLst>
      <p:ext uri="{BB962C8B-B14F-4D97-AF65-F5344CB8AC3E}">
        <p14:creationId xmlns:p14="http://schemas.microsoft.com/office/powerpoint/2010/main" val="36415489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08"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1953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0300" y="681038"/>
            <a:ext cx="4532313" cy="3400425"/>
          </a:xfrm>
        </p:spPr>
      </p:sp>
      <p:sp>
        <p:nvSpPr>
          <p:cNvPr id="3" name="Notes Placeholder 2"/>
          <p:cNvSpPr>
            <a:spLocks noGrp="1"/>
          </p:cNvSpPr>
          <p:nvPr>
            <p:ph type="body" idx="1"/>
          </p:nvPr>
        </p:nvSpPr>
        <p:spPr/>
        <p:txBody>
          <a:bodyPr/>
          <a:lstStyle/>
          <a:p>
            <a:pPr defTabSz="906432">
              <a:defRPr/>
            </a:pPr>
            <a:endParaRPr lang="en-US" altLang="en-US" sz="1000" kern="0" dirty="0">
              <a:solidFill>
                <a:srgbClr val="000000"/>
              </a:solidFill>
              <a:latin typeface="Arial" pitchFamily="34" charset="0"/>
              <a:ea typeface="ＭＳ Ｐゴシック" pitchFamily="34" charset="-128"/>
            </a:endParaRPr>
          </a:p>
        </p:txBody>
      </p:sp>
      <p:sp>
        <p:nvSpPr>
          <p:cNvPr id="4" name="Slide Number Placeholder 3"/>
          <p:cNvSpPr>
            <a:spLocks noGrp="1"/>
          </p:cNvSpPr>
          <p:nvPr>
            <p:ph type="sldNum" sz="quarter" idx="10"/>
          </p:nvPr>
        </p:nvSpPr>
        <p:spPr>
          <a:xfrm>
            <a:off x="3847759" y="8617714"/>
            <a:ext cx="2944107" cy="453483"/>
          </a:xfrm>
          <a:prstGeom prst="rect">
            <a:avLst/>
          </a:prstGeom>
        </p:spPr>
        <p:txBody>
          <a:bodyPr lIns="88211" tIns="44106" rIns="88211" bIns="44106"/>
          <a:lstStyle/>
          <a:p>
            <a:fld id="{D1C7FB31-0C7B-4DF9-A9BC-6BD9C278B254}"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629610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28" y="8684926"/>
            <a:ext cx="2972421" cy="457513"/>
          </a:xfrm>
          <a:prstGeom prst="rect">
            <a:avLst/>
          </a:prstGeom>
        </p:spPr>
        <p:txBody>
          <a:bodyPr lIns="88968" tIns="44483" rIns="88968" bIns="44483"/>
          <a:lstStyle/>
          <a:p>
            <a:fld id="{CA9ACB47-4FC0-47F3-B0F5-2A47D7832B0D}" type="slidenum">
              <a:rPr lang="en-US" smtClean="0"/>
              <a:t>16</a:t>
            </a:fld>
            <a:endParaRPr lang="en-US" dirty="0"/>
          </a:p>
        </p:txBody>
      </p:sp>
    </p:spTree>
    <p:extLst>
      <p:ext uri="{BB962C8B-B14F-4D97-AF65-F5344CB8AC3E}">
        <p14:creationId xmlns:p14="http://schemas.microsoft.com/office/powerpoint/2010/main" val="324217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1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843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Mark </a:t>
            </a:r>
            <a:endParaRPr lang="en-US" dirty="0"/>
          </a:p>
        </p:txBody>
      </p:sp>
    </p:spTree>
    <p:extLst>
      <p:ext uri="{BB962C8B-B14F-4D97-AF65-F5344CB8AC3E}">
        <p14:creationId xmlns:p14="http://schemas.microsoft.com/office/powerpoint/2010/main" val="294328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1953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8023" indent="-278023">
              <a:spcBef>
                <a:spcPts val="0"/>
              </a:spcBef>
              <a:buFont typeface="Arial" panose="020B0604020202020204" pitchFamily="34" charset="0"/>
              <a:buChar char="•"/>
            </a:pPr>
            <a:endParaRPr lang="en-US" sz="1600" dirty="0"/>
          </a:p>
          <a:p>
            <a:pPr marL="278023" indent="-278023">
              <a:buFont typeface="Arial" panose="020B0604020202020204" pitchFamily="34" charset="0"/>
              <a:buChar char="•"/>
            </a:pPr>
            <a:r>
              <a:rPr lang="en-US" b="1" dirty="0" smtClean="0"/>
              <a:t>MMX is Aon’s LEAD Solution for Prospects with 500 to 5,000 Lives: No Exceptions!</a:t>
            </a:r>
          </a:p>
          <a:p>
            <a:pPr marL="2279789" lvl="2" indent="-278023">
              <a:buFont typeface="Arial" panose="020B0604020202020204" pitchFamily="34" charset="0"/>
              <a:buChar char="•"/>
            </a:pPr>
            <a:r>
              <a:rPr lang="en-US" dirty="0" smtClean="0"/>
              <a:t>MMX Drives Maximum Financial Advantage for Aon H&amp;B Teams</a:t>
            </a:r>
          </a:p>
          <a:p>
            <a:pPr marL="2279789" lvl="2" indent="-278023">
              <a:buFont typeface="Arial" panose="020B0604020202020204" pitchFamily="34" charset="0"/>
              <a:buChar char="•"/>
            </a:pPr>
            <a:r>
              <a:rPr lang="en-US" dirty="0" smtClean="0"/>
              <a:t>Better Recovery/Retention than any 3</a:t>
            </a:r>
            <a:r>
              <a:rPr lang="en-US" baseline="30000" dirty="0" smtClean="0"/>
              <a:t>rd</a:t>
            </a:r>
            <a:r>
              <a:rPr lang="en-US" dirty="0" smtClean="0"/>
              <a:t> Party Admin Solution</a:t>
            </a:r>
          </a:p>
          <a:p>
            <a:pPr marL="2279789" lvl="2" indent="-278023">
              <a:buFont typeface="Arial" panose="020B0604020202020204" pitchFamily="34" charset="0"/>
              <a:buChar char="•"/>
            </a:pPr>
            <a:r>
              <a:rPr lang="en-US" dirty="0" smtClean="0"/>
              <a:t>Alight is our delivery partner/subcontractor; not a lead option for 500 -5,000 lives</a:t>
            </a:r>
          </a:p>
          <a:p>
            <a:pPr marL="2279789" lvl="2" indent="-278023">
              <a:buFont typeface="Arial" panose="020B0604020202020204" pitchFamily="34" charset="0"/>
              <a:buChar char="•"/>
            </a:pPr>
            <a:r>
              <a:rPr lang="en-US" dirty="0" smtClean="0"/>
              <a:t>Approx.10% to 30% of MMX Revenue Comes Back to H&amp;B Team as “Lift”</a:t>
            </a:r>
          </a:p>
          <a:p>
            <a:pPr marL="278023" indent="-278023">
              <a:buFont typeface="Arial" panose="020B0604020202020204" pitchFamily="34" charset="0"/>
              <a:buChar char="•"/>
            </a:pPr>
            <a:r>
              <a:rPr lang="en-US" b="1" dirty="0" smtClean="0"/>
              <a:t>MMX ALWAYS includes a VBES Option:  Drives Additional Revenue and Client Advantage</a:t>
            </a:r>
          </a:p>
          <a:p>
            <a:pPr marL="2279789" lvl="2" indent="-278023">
              <a:buFont typeface="Arial" panose="020B0604020202020204" pitchFamily="34" charset="0"/>
              <a:buChar char="•"/>
            </a:pPr>
            <a:r>
              <a:rPr lang="en-US" dirty="0" smtClean="0"/>
              <a:t>Either Self Service VBES Option; or</a:t>
            </a:r>
          </a:p>
          <a:p>
            <a:pPr marL="2279789" lvl="2" indent="-278023">
              <a:buFont typeface="Arial" panose="020B0604020202020204" pitchFamily="34" charset="0"/>
              <a:buChar char="•"/>
            </a:pPr>
            <a:r>
              <a:rPr lang="en-US" dirty="0" smtClean="0"/>
              <a:t>Full-Service Option (Counselors, Enrollment Café, Specialized Call Center, etc.)</a:t>
            </a:r>
          </a:p>
          <a:p>
            <a:pPr marL="2279789" lvl="2" indent="-278023">
              <a:buFont typeface="Arial" panose="020B0604020202020204" pitchFamily="34" charset="0"/>
              <a:buChar char="•"/>
            </a:pPr>
            <a:r>
              <a:rPr lang="en-US" dirty="0" smtClean="0"/>
              <a:t>Generates Additional Revenue and Lift for Each Client</a:t>
            </a:r>
          </a:p>
          <a:p>
            <a:pPr marL="278023" indent="-278023">
              <a:buFont typeface="Arial" panose="020B0604020202020204" pitchFamily="34" charset="0"/>
              <a:buChar char="•"/>
            </a:pPr>
            <a:r>
              <a:rPr lang="en-US" b="1" dirty="0" smtClean="0"/>
              <a:t>MMX is a Bundled Solution : Consulting + Admin:  We drive improvement across 3 key areas:    </a:t>
            </a:r>
            <a:endParaRPr lang="en-US" dirty="0" smtClean="0"/>
          </a:p>
          <a:p>
            <a:pPr marL="2279789" lvl="2" indent="-278023">
              <a:buFont typeface="Arial" panose="020B0604020202020204" pitchFamily="34" charset="0"/>
              <a:buChar char="•"/>
            </a:pPr>
            <a:r>
              <a:rPr lang="en-US" dirty="0" smtClean="0"/>
              <a:t>Engages Employees (MMX Platform, Upoint  in 2018, Call Center/Advocacy)</a:t>
            </a:r>
          </a:p>
          <a:p>
            <a:pPr marL="2279789" lvl="2" indent="-278023">
              <a:buFont typeface="Arial" panose="020B0604020202020204" pitchFamily="34" charset="0"/>
              <a:buChar char="•"/>
            </a:pPr>
            <a:r>
              <a:rPr lang="en-US" dirty="0" smtClean="0"/>
              <a:t>Maximizes Cost Savings (CDHP migration, eligibility management, etc.) </a:t>
            </a:r>
          </a:p>
          <a:p>
            <a:pPr marL="2279789" lvl="2" indent="-278023">
              <a:buFont typeface="Arial" panose="020B0604020202020204" pitchFamily="34" charset="0"/>
              <a:buChar char="•"/>
            </a:pPr>
            <a:r>
              <a:rPr lang="en-US" dirty="0" smtClean="0"/>
              <a:t>“Takes work off of HR’s plate” (data management, employee questions, etc.)</a:t>
            </a:r>
          </a:p>
          <a:p>
            <a:pPr marL="278023" indent="-278023">
              <a:buFont typeface="Arial" panose="020B0604020202020204" pitchFamily="34" charset="0"/>
              <a:buChar char="•"/>
            </a:pPr>
            <a:r>
              <a:rPr lang="en-US" b="1" dirty="0" smtClean="0"/>
              <a:t>MMX Fees are More Flexible/Competitive: recent offers have been at/below key competitors</a:t>
            </a:r>
          </a:p>
          <a:p>
            <a:pPr marL="2279789" lvl="2" indent="-278023">
              <a:buFont typeface="Arial" panose="020B0604020202020204" pitchFamily="34" charset="0"/>
              <a:buChar char="•"/>
            </a:pPr>
            <a:r>
              <a:rPr lang="en-US" dirty="0" smtClean="0"/>
              <a:t>Ben Admin pricing is often a “shell game”.  Hard to understand  “gross to net”</a:t>
            </a:r>
          </a:p>
          <a:p>
            <a:pPr marL="2279789" lvl="2" indent="-278023">
              <a:buFont typeface="Arial" panose="020B0604020202020204" pitchFamily="34" charset="0"/>
              <a:buChar char="•"/>
            </a:pPr>
            <a:r>
              <a:rPr lang="en-US" dirty="0" smtClean="0"/>
              <a:t>MMX is now more creative with pricing (using Carrier Leverage, Voluntary Benefit Offsets, etc.) to Reduce Set Up and Ongoing Fees.  </a:t>
            </a:r>
          </a:p>
          <a:p>
            <a:pPr marL="2279789" lvl="2" indent="-278023">
              <a:buFont typeface="Arial" panose="020B0604020202020204" pitchFamily="34" charset="0"/>
              <a:buChar char="•"/>
            </a:pPr>
            <a:r>
              <a:rPr lang="en-US" dirty="0" smtClean="0"/>
              <a:t>Recent Example: Set Up Fees (from $45K to $0 after carrier credits); Ongoing Fees (from $6.25 to $4.50 after Self-Service Voluntary Strategy/Offsets)</a:t>
            </a:r>
          </a:p>
          <a:p>
            <a:endParaRPr lang="en-US" dirty="0"/>
          </a:p>
        </p:txBody>
      </p:sp>
      <p:sp>
        <p:nvSpPr>
          <p:cNvPr id="4" name="Slide Number Placeholder 3"/>
          <p:cNvSpPr>
            <a:spLocks noGrp="1"/>
          </p:cNvSpPr>
          <p:nvPr>
            <p:ph type="sldNum" sz="quarter" idx="10"/>
          </p:nvPr>
        </p:nvSpPr>
        <p:spPr>
          <a:xfrm>
            <a:off x="3884355" y="8685407"/>
            <a:ext cx="2972108" cy="457046"/>
          </a:xfrm>
          <a:prstGeom prst="rect">
            <a:avLst/>
          </a:prstGeom>
        </p:spPr>
        <p:txBody>
          <a:bodyPr lIns="88968" tIns="44483" rIns="88968" bIns="44483"/>
          <a:lstStyle/>
          <a:p>
            <a:fld id="{CA9ACB47-4FC0-47F3-B0F5-2A47D7832B0D}" type="slidenum">
              <a:rPr lang="en-US" smtClean="0"/>
              <a:t>26</a:t>
            </a:fld>
            <a:endParaRPr lang="en-US" dirty="0"/>
          </a:p>
        </p:txBody>
      </p:sp>
    </p:spTree>
    <p:extLst>
      <p:ext uri="{BB962C8B-B14F-4D97-AF65-F5344CB8AC3E}">
        <p14:creationId xmlns:p14="http://schemas.microsoft.com/office/powerpoint/2010/main" val="4165618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MMX Value for Clients </a:t>
            </a:r>
            <a:endParaRPr lang="en-US" sz="1100" dirty="0"/>
          </a:p>
          <a:p>
            <a:pPr lvl="0"/>
            <a:r>
              <a:rPr lang="en-US" dirty="0" smtClean="0"/>
              <a:t>More Comprehensive Strategy – one partner for design through delivery</a:t>
            </a:r>
            <a:endParaRPr lang="en-US" dirty="0"/>
          </a:p>
          <a:p>
            <a:pPr lvl="0"/>
            <a:r>
              <a:rPr lang="en-US" dirty="0" smtClean="0"/>
              <a:t>MMX Solves Issues involving: </a:t>
            </a:r>
            <a:endParaRPr lang="en-US" dirty="0"/>
          </a:p>
          <a:p>
            <a:pPr lvl="1"/>
            <a:r>
              <a:rPr lang="en-US" dirty="0" smtClean="0"/>
              <a:t>Administrative Burden on your HR staff</a:t>
            </a:r>
            <a:endParaRPr lang="en-US" dirty="0"/>
          </a:p>
          <a:p>
            <a:pPr lvl="1"/>
            <a:r>
              <a:rPr lang="en-US" dirty="0" smtClean="0"/>
              <a:t>ACA Compliance Concerns</a:t>
            </a:r>
            <a:endParaRPr lang="en-US" dirty="0"/>
          </a:p>
          <a:p>
            <a:pPr lvl="1"/>
            <a:r>
              <a:rPr lang="en-US" dirty="0" smtClean="0"/>
              <a:t>Employee Education &amp; Engagement; and </a:t>
            </a:r>
            <a:endParaRPr lang="en-US" dirty="0"/>
          </a:p>
          <a:p>
            <a:pPr lvl="1"/>
            <a:r>
              <a:rPr lang="en-US" dirty="0" smtClean="0"/>
              <a:t>Controlling Benefit Costs</a:t>
            </a:r>
            <a:endParaRPr lang="en-US" dirty="0"/>
          </a:p>
          <a:p>
            <a:pPr lvl="0"/>
            <a:r>
              <a:rPr lang="en-US" b="1" dirty="0" smtClean="0"/>
              <a:t>Pricing</a:t>
            </a:r>
            <a:r>
              <a:rPr lang="en-US" dirty="0" smtClean="0"/>
              <a:t>:  MMX fees are becoming more flexible and competitive all the time</a:t>
            </a:r>
          </a:p>
          <a:p>
            <a:pPr lvl="1"/>
            <a:r>
              <a:rPr lang="en-US" dirty="0"/>
              <a:t>Aon Consulting + MMX is less expensive than Aon  + Alight</a:t>
            </a:r>
          </a:p>
          <a:p>
            <a:pPr lvl="1"/>
            <a:r>
              <a:rPr lang="en-US" dirty="0" smtClean="0"/>
              <a:t>Aon Leverage drives better rates for plan coverages and better MMX admin rates too</a:t>
            </a:r>
            <a:endParaRPr lang="en-US" dirty="0"/>
          </a:p>
          <a:p>
            <a:pPr lvl="1"/>
            <a:r>
              <a:rPr lang="en-US" dirty="0" smtClean="0"/>
              <a:t>Various Carrier Credits that can be negotiated (to cover benefits administration fees - implementation, ongoing and/or change orders)</a:t>
            </a:r>
          </a:p>
          <a:p>
            <a:pPr lvl="1"/>
            <a:r>
              <a:rPr lang="en-US" dirty="0" smtClean="0"/>
              <a:t>Set Up Fee Example: recent bid went from $50K gross to $0 net fee after Carrier Credits</a:t>
            </a:r>
          </a:p>
          <a:p>
            <a:pPr lvl="1"/>
            <a:r>
              <a:rPr lang="en-US" dirty="0" smtClean="0"/>
              <a:t>Ongoing Fee Example: :used Voluntary Benefits to reduce PEPM from $6.25 down to $4.50</a:t>
            </a:r>
          </a:p>
          <a:p>
            <a:endParaRPr lang="en-US" dirty="0"/>
          </a:p>
        </p:txBody>
      </p:sp>
      <p:sp>
        <p:nvSpPr>
          <p:cNvPr id="4" name="Slide Number Placeholder 3"/>
          <p:cNvSpPr>
            <a:spLocks noGrp="1"/>
          </p:cNvSpPr>
          <p:nvPr>
            <p:ph type="sldNum" sz="quarter" idx="10"/>
          </p:nvPr>
        </p:nvSpPr>
        <p:spPr>
          <a:xfrm>
            <a:off x="3884355" y="8685407"/>
            <a:ext cx="2972108" cy="457046"/>
          </a:xfrm>
          <a:prstGeom prst="rect">
            <a:avLst/>
          </a:prstGeom>
        </p:spPr>
        <p:txBody>
          <a:bodyPr lIns="88968" tIns="44483" rIns="88968" bIns="44483"/>
          <a:lstStyle/>
          <a:p>
            <a:fld id="{CA9ACB47-4FC0-47F3-B0F5-2A47D7832B0D}" type="slidenum">
              <a:rPr lang="en-US" smtClean="0"/>
              <a:t>27</a:t>
            </a:fld>
            <a:endParaRPr lang="en-US" dirty="0"/>
          </a:p>
        </p:txBody>
      </p:sp>
    </p:spTree>
    <p:extLst>
      <p:ext uri="{BB962C8B-B14F-4D97-AF65-F5344CB8AC3E}">
        <p14:creationId xmlns:p14="http://schemas.microsoft.com/office/powerpoint/2010/main" val="1963760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1060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MMX Value for Clients </a:t>
            </a:r>
            <a:endParaRPr lang="en-US" sz="1100" dirty="0"/>
          </a:p>
          <a:p>
            <a:pPr lvl="0"/>
            <a:r>
              <a:rPr lang="en-US" dirty="0" smtClean="0"/>
              <a:t>More Comprehensive Strategy – one partner for design through delivery</a:t>
            </a:r>
            <a:endParaRPr lang="en-US" dirty="0"/>
          </a:p>
          <a:p>
            <a:pPr lvl="0"/>
            <a:r>
              <a:rPr lang="en-US" dirty="0" smtClean="0"/>
              <a:t>MMX Solves Issues involving: </a:t>
            </a:r>
            <a:endParaRPr lang="en-US" dirty="0"/>
          </a:p>
          <a:p>
            <a:pPr lvl="1"/>
            <a:r>
              <a:rPr lang="en-US" dirty="0" smtClean="0"/>
              <a:t>Administrative Burden on your HR staff</a:t>
            </a:r>
            <a:endParaRPr lang="en-US" dirty="0"/>
          </a:p>
          <a:p>
            <a:pPr lvl="1"/>
            <a:r>
              <a:rPr lang="en-US" dirty="0" smtClean="0"/>
              <a:t>ACA Compliance Concerns</a:t>
            </a:r>
            <a:endParaRPr lang="en-US" dirty="0"/>
          </a:p>
          <a:p>
            <a:pPr lvl="1"/>
            <a:r>
              <a:rPr lang="en-US" dirty="0" smtClean="0"/>
              <a:t>Employee Education &amp; Engagement; and </a:t>
            </a:r>
            <a:endParaRPr lang="en-US" dirty="0"/>
          </a:p>
          <a:p>
            <a:pPr lvl="1"/>
            <a:r>
              <a:rPr lang="en-US" dirty="0" smtClean="0"/>
              <a:t>Controlling Benefit Costs</a:t>
            </a:r>
            <a:endParaRPr lang="en-US" dirty="0"/>
          </a:p>
          <a:p>
            <a:pPr lvl="0"/>
            <a:r>
              <a:rPr lang="en-US" b="1" dirty="0" smtClean="0"/>
              <a:t>Pricing</a:t>
            </a:r>
            <a:r>
              <a:rPr lang="en-US" dirty="0" smtClean="0"/>
              <a:t>:  MMX fees are becoming more flexible and competitive all the time</a:t>
            </a:r>
          </a:p>
          <a:p>
            <a:pPr lvl="1"/>
            <a:r>
              <a:rPr lang="en-US" dirty="0"/>
              <a:t>Aon Consulting + MMX is less expensive than Aon  + Alight</a:t>
            </a:r>
          </a:p>
          <a:p>
            <a:pPr lvl="1"/>
            <a:r>
              <a:rPr lang="en-US" dirty="0" smtClean="0"/>
              <a:t>Aon Leverage drives better rates for plan coverages and better MMX admin rates too</a:t>
            </a:r>
            <a:endParaRPr lang="en-US" dirty="0"/>
          </a:p>
          <a:p>
            <a:pPr lvl="1"/>
            <a:r>
              <a:rPr lang="en-US" dirty="0" smtClean="0"/>
              <a:t>Various Carrier Credits that can be negotiated (to cover benefits administration fees - implementation, ongoing and/or change orders)</a:t>
            </a:r>
          </a:p>
          <a:p>
            <a:pPr lvl="1"/>
            <a:r>
              <a:rPr lang="en-US" dirty="0" smtClean="0"/>
              <a:t>Set Up Fee Example: recent bid went from $50K gross to $0 net fee after Carrier Credits</a:t>
            </a:r>
          </a:p>
          <a:p>
            <a:pPr lvl="1"/>
            <a:r>
              <a:rPr lang="en-US" dirty="0" smtClean="0"/>
              <a:t>Ongoing Fee Example: :used Voluntary Benefits to reduce PEPM from $6.25 down to $4.50</a:t>
            </a:r>
          </a:p>
          <a:p>
            <a:endParaRPr lang="en-US" dirty="0"/>
          </a:p>
        </p:txBody>
      </p:sp>
      <p:sp>
        <p:nvSpPr>
          <p:cNvPr id="4" name="Slide Number Placeholder 3"/>
          <p:cNvSpPr>
            <a:spLocks noGrp="1"/>
          </p:cNvSpPr>
          <p:nvPr>
            <p:ph type="sldNum" sz="quarter" idx="10"/>
          </p:nvPr>
        </p:nvSpPr>
        <p:spPr>
          <a:xfrm>
            <a:off x="3884355" y="8685407"/>
            <a:ext cx="2972108" cy="457046"/>
          </a:xfrm>
          <a:prstGeom prst="rect">
            <a:avLst/>
          </a:prstGeom>
        </p:spPr>
        <p:txBody>
          <a:bodyPr lIns="88968" tIns="44483" rIns="88968" bIns="44483"/>
          <a:lstStyle/>
          <a:p>
            <a:fld id="{CA9ACB47-4FC0-47F3-B0F5-2A47D7832B0D}" type="slidenum">
              <a:rPr lang="en-US" smtClean="0"/>
              <a:t>29</a:t>
            </a:fld>
            <a:endParaRPr lang="en-US" dirty="0"/>
          </a:p>
        </p:txBody>
      </p:sp>
    </p:spTree>
    <p:extLst>
      <p:ext uri="{BB962C8B-B14F-4D97-AF65-F5344CB8AC3E}">
        <p14:creationId xmlns:p14="http://schemas.microsoft.com/office/powerpoint/2010/main" val="1963760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27539" y="4343400"/>
            <a:ext cx="5848796" cy="4114800"/>
          </a:xfrm>
        </p:spPr>
        <p:txBody>
          <a:bodyPr/>
          <a:lstStyle/>
          <a:p>
            <a:pPr marL="0" lvl="1" defTabSz="897090">
              <a:defRPr/>
            </a:pPr>
            <a:r>
              <a:rPr lang="en-US" sz="800" dirty="0"/>
              <a:t>Average 2017 Deal Size, New Logo: $312,000, Existing: $167,000 &amp; 1,800 EE</a:t>
            </a:r>
          </a:p>
        </p:txBody>
      </p:sp>
      <p:sp>
        <p:nvSpPr>
          <p:cNvPr id="4" name="Slide Number Placeholder 3"/>
          <p:cNvSpPr>
            <a:spLocks noGrp="1"/>
          </p:cNvSpPr>
          <p:nvPr>
            <p:ph type="sldNum" sz="quarter" idx="10"/>
          </p:nvPr>
        </p:nvSpPr>
        <p:spPr>
          <a:xfrm>
            <a:off x="3884356" y="8685407"/>
            <a:ext cx="2972108" cy="457046"/>
          </a:xfrm>
          <a:prstGeom prst="rect">
            <a:avLst/>
          </a:prstGeom>
        </p:spPr>
        <p:txBody>
          <a:bodyPr lIns="88959" tIns="44478" rIns="88959" bIns="44478"/>
          <a:lstStyle/>
          <a:p>
            <a:fld id="{D1C7FB31-0C7B-4DF9-A9BC-6BD9C278B25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837062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8439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355" y="8685407"/>
            <a:ext cx="2972108" cy="457046"/>
          </a:xfrm>
          <a:prstGeom prst="rect">
            <a:avLst/>
          </a:prstGeom>
        </p:spPr>
        <p:txBody>
          <a:bodyPr lIns="88968" tIns="44483" rIns="88968" bIns="44483"/>
          <a:lstStyle/>
          <a:p>
            <a:fld id="{CA9ACB47-4FC0-47F3-B0F5-2A47D7832B0D}" type="slidenum">
              <a:rPr lang="en-US" smtClean="0"/>
              <a:t>31</a:t>
            </a:fld>
            <a:endParaRPr lang="en-US" dirty="0"/>
          </a:p>
        </p:txBody>
      </p:sp>
    </p:spTree>
    <p:extLst>
      <p:ext uri="{BB962C8B-B14F-4D97-AF65-F5344CB8AC3E}">
        <p14:creationId xmlns:p14="http://schemas.microsoft.com/office/powerpoint/2010/main" val="538878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355" y="8685407"/>
            <a:ext cx="2972108" cy="457046"/>
          </a:xfrm>
          <a:prstGeom prst="rect">
            <a:avLst/>
          </a:prstGeom>
        </p:spPr>
        <p:txBody>
          <a:bodyPr lIns="88968" tIns="44483" rIns="88968" bIns="44483"/>
          <a:lstStyle/>
          <a:p>
            <a:fld id="{CA9ACB47-4FC0-47F3-B0F5-2A47D7832B0D}" type="slidenum">
              <a:rPr lang="en-US" smtClean="0"/>
              <a:t>32</a:t>
            </a:fld>
            <a:endParaRPr lang="en-US" dirty="0"/>
          </a:p>
        </p:txBody>
      </p:sp>
    </p:spTree>
    <p:extLst>
      <p:ext uri="{BB962C8B-B14F-4D97-AF65-F5344CB8AC3E}">
        <p14:creationId xmlns:p14="http://schemas.microsoft.com/office/powerpoint/2010/main" val="53887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355" y="8685407"/>
            <a:ext cx="2972108" cy="457046"/>
          </a:xfrm>
          <a:prstGeom prst="rect">
            <a:avLst/>
          </a:prstGeom>
        </p:spPr>
        <p:txBody>
          <a:bodyPr lIns="88968" tIns="44483" rIns="88968" bIns="44483"/>
          <a:lstStyle/>
          <a:p>
            <a:fld id="{CA9ACB47-4FC0-47F3-B0F5-2A47D7832B0D}" type="slidenum">
              <a:rPr lang="en-US" smtClean="0"/>
              <a:t>33</a:t>
            </a:fld>
            <a:endParaRPr lang="en-US" dirty="0"/>
          </a:p>
        </p:txBody>
      </p:sp>
    </p:spTree>
    <p:extLst>
      <p:ext uri="{BB962C8B-B14F-4D97-AF65-F5344CB8AC3E}">
        <p14:creationId xmlns:p14="http://schemas.microsoft.com/office/powerpoint/2010/main" val="53887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484533" y="4143185"/>
            <a:ext cx="5842345" cy="4758762"/>
          </a:xfrm>
        </p:spPr>
        <p:txBody>
          <a:bodyPr/>
          <a:lstStyle/>
          <a:p>
            <a:pPr marL="110058" indent="-110058">
              <a:buFont typeface="Arial" panose="020B0604020202020204" pitchFamily="34" charset="0"/>
              <a:buChar char="•"/>
            </a:pPr>
            <a:r>
              <a:rPr lang="en-US" sz="700" b="1" dirty="0"/>
              <a:t>This slide represents a more detailed view of  the services included in our HW benefits administration solution. </a:t>
            </a:r>
          </a:p>
          <a:p>
            <a:pPr marL="110058" indent="-110058">
              <a:buFont typeface="Arial" panose="020B0604020202020204" pitchFamily="34" charset="0"/>
              <a:buChar char="•"/>
            </a:pPr>
            <a:r>
              <a:rPr lang="en-US" sz="700" b="1" dirty="0"/>
              <a:t>Enrollment  -</a:t>
            </a:r>
            <a:r>
              <a:rPr lang="en-US" sz="700" dirty="0"/>
              <a:t>Aon Hewitt supports not only annual enrollment but also new hires and other forms of newly eligible employees, life and retirement events. We support all HIPAA qualifying life events, such as birth/adoption, the loss or gain of other coverage, or qualified medical child support order, as well as other events that may impact eligibility such as a job transfer.   We also offer a COBRA and direction billing and payments service. </a:t>
            </a:r>
          </a:p>
          <a:p>
            <a:pPr marL="110058" indent="-110058">
              <a:buFont typeface="Arial" panose="020B0604020202020204" pitchFamily="34" charset="0"/>
              <a:buChar char="•"/>
            </a:pPr>
            <a:r>
              <a:rPr lang="en-US" sz="700" b="1" dirty="0"/>
              <a:t>Eligibility – </a:t>
            </a:r>
            <a:r>
              <a:rPr lang="en-US" sz="700" dirty="0"/>
              <a:t>Our system is designed to simply and automate the eligibility process and display only those benefits for which your employees are eligible. During implementation, Our team carefully documents your eligibility rules so your employees see only those benefits for which they are eligible. To ensure that your employees are compliant with your eligibility rules and provide the proper documentation for dependents and life events, we offer an optional dependent verification and audit service.  Our services also include premium reporting and payments.</a:t>
            </a:r>
          </a:p>
          <a:p>
            <a:pPr marL="110058" indent="-110058">
              <a:buFont typeface="Arial" panose="020B0604020202020204" pitchFamily="34" charset="0"/>
              <a:buChar char="•"/>
            </a:pPr>
            <a:r>
              <a:rPr lang="en-US" sz="700" b="1" dirty="0"/>
              <a:t>Messaging and Communications -  </a:t>
            </a:r>
            <a:r>
              <a:rPr lang="en-US" sz="700" dirty="0"/>
              <a:t>Our communications programs helps your employees make benefits choices using a mix of email, Web‑based, and even print materials if needed. Our communications start with the employee website where employees can learn about, enroll and manage their benefits year‑round. The site displays up to two years of benefit information, detailed summary plan descriptions and more. Our solution also includes emails and other electronic communications that include enrollment reminders and benefit “teasers.”  We also automatically send a variety of messages including: open enrollment announcements and reminders, and worksheets as well as  confirmation statements.</a:t>
            </a:r>
          </a:p>
          <a:p>
            <a:pPr marL="110058" indent="-110058">
              <a:buFont typeface="Arial" panose="020B0604020202020204" pitchFamily="34" charset="0"/>
              <a:buChar char="•"/>
            </a:pPr>
            <a:r>
              <a:rPr lang="en-US" sz="700" b="1" dirty="0"/>
              <a:t>Decision Support – </a:t>
            </a:r>
            <a:r>
              <a:rPr lang="en-US" sz="700" dirty="0"/>
              <a:t>As the employee proceeds through enrollment, we provide a host of  decision support tools such as the plan comparisons, cost projection tools such as a medical expense estimator, and provider search .  Other tools include a health spending account calculator, a life insurance estimator, a dependent care spending account estimator and more. </a:t>
            </a:r>
          </a:p>
          <a:p>
            <a:pPr marL="110058" indent="-110058">
              <a:buFont typeface="Arial" panose="020B0604020202020204" pitchFamily="34" charset="0"/>
              <a:buChar char="•"/>
            </a:pPr>
            <a:r>
              <a:rPr lang="en-US" sz="700" b="1" dirty="0"/>
              <a:t>Wellness and productivity -  </a:t>
            </a:r>
            <a:r>
              <a:rPr lang="en-US" sz="700" dirty="0"/>
              <a:t>we also provide you tools and resources to help promote wellness and productivity.  For example, your employee website can be customized with an employee wellness center that features detailed information about your wellness program.  We can also provide you with an optional advocacy program  where we help your employees resolve claims challenges with  insurance providers. We also offer optional absence management solutions to reduce costs and productivity issues associated with absenteeism. </a:t>
            </a:r>
          </a:p>
          <a:p>
            <a:pPr marL="110058" indent="-110058">
              <a:buFont typeface="Arial" panose="020B0604020202020204" pitchFamily="34" charset="0"/>
              <a:buChar char="•"/>
            </a:pPr>
            <a:r>
              <a:rPr lang="en-US" sz="700" b="1" dirty="0"/>
              <a:t>Customer Service </a:t>
            </a:r>
            <a:r>
              <a:rPr lang="en-US" sz="700" dirty="0"/>
              <a:t>– If your employees need help, our Customer Service Center features trained representatives who are available via a toll‑free phone number, email, online chat, fax and mail. Our reps helps employees who are having difficulty navigating through the online enrollment process or who may need assistance in logging into the website. Our Service Center will answer benefit related questions and provide support for employees with qualified life events, and other employment events such as new hires that allow the employee to make benefit changes throughout the year. </a:t>
            </a:r>
          </a:p>
          <a:p>
            <a:pPr marL="110058" indent="-110058">
              <a:buFont typeface="Arial" panose="020B0604020202020204" pitchFamily="34" charset="0"/>
              <a:buChar char="•"/>
            </a:pPr>
            <a:r>
              <a:rPr lang="en-US" sz="700" b="1" dirty="0"/>
              <a:t>employer Support –</a:t>
            </a:r>
            <a:r>
              <a:rPr lang="en-US" sz="700" dirty="0"/>
              <a:t>We place a great deal of emphasis on not just the employee experience but also on providing employer support.  This includes not only online reports but also very powerful online tools that provide complete visibility into employee data and transactions.  In addition to tools, we provide an ongoing delivery team of benefits technology experts who will serve your organization and employees post‑enrollment.  They’ll not only not track any system issues that may arise but also coordinate regular stewardship meetings as well as keep you informed of updates on the latest regulations so that your system stays current and in compliance.</a:t>
            </a:r>
          </a:p>
          <a:p>
            <a:pPr marL="110058" indent="-110058">
              <a:buFont typeface="Arial" panose="020B0604020202020204" pitchFamily="34" charset="0"/>
              <a:buChar char="•"/>
            </a:pPr>
            <a:r>
              <a:rPr lang="en-US" sz="700" b="1" dirty="0"/>
              <a:t>Data Transfer - </a:t>
            </a:r>
            <a:r>
              <a:rPr lang="en-US" sz="700" dirty="0"/>
              <a:t>As the world’s leading benefits outsourcing provider, Aon Hewitt knows how to maximize your company’s health and welfare program. We do this by designing and delivering health benefit plans that increase productivity and wellness yet reduce administrative costs, improve efficiencies and focus intently on customer satisfaction.</a:t>
            </a:r>
          </a:p>
          <a:p>
            <a:pPr marL="110058" indent="-110058">
              <a:buFont typeface="Arial" panose="020B0604020202020204" pitchFamily="34" charset="0"/>
              <a:buChar char="•"/>
            </a:pPr>
            <a:r>
              <a:rPr lang="en-US" sz="700" b="1" dirty="0"/>
              <a:t>Additional Services- </a:t>
            </a:r>
            <a:r>
              <a:rPr lang="en-US" sz="700" dirty="0"/>
              <a:t>As the world’s leading benefits outsourcing provider, Aon Hewitt knows how to maximize your company’s health and welfare program. We do this by designing and delivering health benefit plans that increase productivity and wellness yet reduce administrative costs, improve efficiencies and focus intently on customer satisfaction.  This slides lists several of our most common additional services for our health and welfare clients.</a:t>
            </a:r>
          </a:p>
          <a:p>
            <a:pPr marL="165086" indent="-165086">
              <a:buFont typeface="Arial" panose="020B0604020202020204" pitchFamily="34" charset="0"/>
              <a:buChar char="•"/>
            </a:pPr>
            <a:endParaRPr lang="en-US" sz="700" dirty="0"/>
          </a:p>
        </p:txBody>
      </p:sp>
      <p:sp>
        <p:nvSpPr>
          <p:cNvPr id="4" name="Slide Number Placeholder 3"/>
          <p:cNvSpPr>
            <a:spLocks noGrp="1"/>
          </p:cNvSpPr>
          <p:nvPr>
            <p:ph type="sldNum" sz="quarter" idx="10"/>
          </p:nvPr>
        </p:nvSpPr>
        <p:spPr>
          <a:xfrm>
            <a:off x="3801717" y="8544394"/>
            <a:ext cx="2907196" cy="449705"/>
          </a:xfrm>
          <a:prstGeom prst="rect">
            <a:avLst/>
          </a:prstGeom>
        </p:spPr>
        <p:txBody>
          <a:bodyPr/>
          <a:lstStyle/>
          <a:p>
            <a:fld id="{D1C7FB31-0C7B-4DF9-A9BC-6BD9C278B254}" type="slidenum">
              <a:rPr lang="en-US" sz="1600">
                <a:solidFill>
                  <a:srgbClr val="000000"/>
                </a:solidFill>
              </a:rPr>
              <a:pPr/>
              <a:t>34</a:t>
            </a:fld>
            <a:endParaRPr lang="en-US" sz="1600" dirty="0">
              <a:solidFill>
                <a:srgbClr val="000000"/>
              </a:solidFill>
            </a:endParaRPr>
          </a:p>
        </p:txBody>
      </p:sp>
    </p:spTree>
    <p:extLst>
      <p:ext uri="{BB962C8B-B14F-4D97-AF65-F5344CB8AC3E}">
        <p14:creationId xmlns:p14="http://schemas.microsoft.com/office/powerpoint/2010/main" val="3940464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focus on the size of the deals….all revenue is 100% ARS, 100% H&amp;B, it all counts towards your revenue and office goals (which is not always the case with other Aon H&amp;B Ben Admin solutions). </a:t>
            </a:r>
          </a:p>
          <a:p>
            <a:endParaRPr lang="en-US" dirty="0"/>
          </a:p>
          <a:p>
            <a:r>
              <a:rPr lang="en-US" dirty="0" smtClean="0"/>
              <a:t>Mid Market prospects NEED this solution; and the Revenue is very Significant. </a:t>
            </a:r>
            <a:endParaRPr lang="en-US" dirty="0"/>
          </a:p>
        </p:txBody>
      </p:sp>
    </p:spTree>
    <p:extLst>
      <p:ext uri="{BB962C8B-B14F-4D97-AF65-F5344CB8AC3E}">
        <p14:creationId xmlns:p14="http://schemas.microsoft.com/office/powerpoint/2010/main" val="325117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195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27539" y="4343400"/>
            <a:ext cx="5848796" cy="4114800"/>
          </a:xfrm>
        </p:spPr>
        <p:txBody>
          <a:bodyPr/>
          <a:lstStyle/>
          <a:p>
            <a:pPr marL="166814" lvl="1" indent="-166814" defTabSz="897090">
              <a:buFont typeface="Arial" panose="020B0604020202020204" pitchFamily="34" charset="0"/>
              <a:buChar char="•"/>
              <a:defRPr/>
            </a:pPr>
            <a:r>
              <a:rPr lang="en-US" sz="800" dirty="0"/>
              <a:t>Average 2017 Deal Size, New Logo: $330,000, Existing: $125,000 &amp; 1,900 EE</a:t>
            </a:r>
          </a:p>
          <a:p>
            <a:pPr marL="166814" lvl="1" indent="-166814" defTabSz="897090" fontAlgn="auto">
              <a:spcBef>
                <a:spcPts val="0"/>
              </a:spcBef>
              <a:spcAft>
                <a:spcPts val="0"/>
              </a:spcAft>
              <a:buFont typeface="Arial" panose="020B0604020202020204" pitchFamily="34" charset="0"/>
              <a:buChar char="•"/>
              <a:defRPr/>
            </a:pPr>
            <a:r>
              <a:rPr lang="en-US" sz="800" dirty="0"/>
              <a:t>60% of MMX Clients (on platform 1+ years) are Referenceable (and the numbers are growing as newer clients get a year under their belt)</a:t>
            </a:r>
          </a:p>
          <a:p>
            <a:pPr marL="0" lvl="1" defTabSz="897090">
              <a:defRPr/>
            </a:pPr>
            <a:endParaRPr lang="en-US" sz="800" dirty="0"/>
          </a:p>
        </p:txBody>
      </p:sp>
      <p:sp>
        <p:nvSpPr>
          <p:cNvPr id="4" name="Slide Number Placeholder 3"/>
          <p:cNvSpPr>
            <a:spLocks noGrp="1"/>
          </p:cNvSpPr>
          <p:nvPr>
            <p:ph type="sldNum" sz="quarter" idx="10"/>
          </p:nvPr>
        </p:nvSpPr>
        <p:spPr>
          <a:xfrm>
            <a:off x="3884356" y="8685407"/>
            <a:ext cx="2972108" cy="457046"/>
          </a:xfrm>
          <a:prstGeom prst="rect">
            <a:avLst/>
          </a:prstGeom>
        </p:spPr>
        <p:txBody>
          <a:bodyPr lIns="88959" tIns="44478" rIns="88959" bIns="44478"/>
          <a:lstStyle/>
          <a:p>
            <a:fld id="{D1C7FB31-0C7B-4DF9-A9BC-6BD9C278B254}"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837062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Actuarial</a:t>
            </a:r>
          </a:p>
          <a:p>
            <a:r>
              <a:rPr lang="en-US" baseline="0" dirty="0" smtClean="0"/>
              <a:t>Last Updated: January 2017</a:t>
            </a:r>
          </a:p>
          <a:p>
            <a:r>
              <a:rPr lang="en-US" baseline="0" dirty="0" smtClean="0"/>
              <a:t>Next Update: January 2018</a:t>
            </a:r>
          </a:p>
          <a:p>
            <a:endParaRPr lang="en-US" dirty="0"/>
          </a:p>
        </p:txBody>
      </p:sp>
      <p:sp>
        <p:nvSpPr>
          <p:cNvPr id="4" name="Slide Number Placeholder 3"/>
          <p:cNvSpPr>
            <a:spLocks noGrp="1"/>
          </p:cNvSpPr>
          <p:nvPr>
            <p:ph type="sldNum" sz="quarter" idx="10"/>
          </p:nvPr>
        </p:nvSpPr>
        <p:spPr>
          <a:xfrm>
            <a:off x="3884027" y="8684926"/>
            <a:ext cx="2972421" cy="457513"/>
          </a:xfrm>
          <a:prstGeom prst="rect">
            <a:avLst/>
          </a:prstGeom>
        </p:spPr>
        <p:txBody>
          <a:bodyPr/>
          <a:lstStyle/>
          <a:p>
            <a:fld id="{0666CABE-C2B0-48D7-BD54-97FE5C594196}"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9807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-200,000</a:t>
            </a:r>
            <a:r>
              <a:rPr lang="en-US" baseline="0" dirty="0" smtClean="0"/>
              <a:t> – 225,000 covered lives = avg. number of covered lives X 25 new wins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5" tIns="45718" rIns="91435" bIns="45718"/>
          <a:lstStyle/>
          <a:p>
            <a:fld id="{37434D06-64B3-4FE0-88DE-4ECEFC74DF27}" type="slidenum">
              <a:rPr lang="en-US" smtClean="0"/>
              <a:t>10</a:t>
            </a:fld>
            <a:endParaRPr lang="en-US" dirty="0"/>
          </a:p>
        </p:txBody>
      </p:sp>
    </p:spTree>
    <p:extLst>
      <p:ext uri="{BB962C8B-B14F-4D97-AF65-F5344CB8AC3E}">
        <p14:creationId xmlns:p14="http://schemas.microsoft.com/office/powerpoint/2010/main" val="54100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1953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914203">
              <a:defRPr/>
            </a:pPr>
            <a:endParaRPr lang="en-US" sz="900" kern="0" dirty="0">
              <a:solidFill>
                <a:srgbClr val="000000"/>
              </a:solidFill>
            </a:endParaRPr>
          </a:p>
          <a:p>
            <a:pPr defTabSz="914203">
              <a:defRPr/>
            </a:pPr>
            <a:r>
              <a:rPr lang="en-US" sz="900" kern="0" dirty="0">
                <a:solidFill>
                  <a:srgbClr val="000000"/>
                </a:solidFill>
              </a:rPr>
              <a:t>NOTE: we will need to talk about the Blackstone/</a:t>
            </a:r>
            <a:r>
              <a:rPr lang="en-US" sz="900" kern="0" dirty="0" err="1">
                <a:solidFill>
                  <a:srgbClr val="000000"/>
                </a:solidFill>
              </a:rPr>
              <a:t>NewCo</a:t>
            </a:r>
            <a:r>
              <a:rPr lang="en-US" sz="900" kern="0" dirty="0">
                <a:solidFill>
                  <a:srgbClr val="000000"/>
                </a:solidFill>
              </a:rPr>
              <a:t> issues here.  Bottom line, if they are looking at Towers, then that combo is Towers plus </a:t>
            </a:r>
            <a:r>
              <a:rPr lang="en-US" sz="900" kern="0" dirty="0" err="1">
                <a:solidFill>
                  <a:srgbClr val="000000"/>
                </a:solidFill>
              </a:rPr>
              <a:t>Lizaon</a:t>
            </a:r>
            <a:r>
              <a:rPr lang="en-US" sz="900" kern="0" dirty="0">
                <a:solidFill>
                  <a:srgbClr val="000000"/>
                </a:solidFill>
              </a:rPr>
              <a:t> (not a great platform, Towers has only been working with it for 12-18 months, etc.)…..if they are looking at Mercer, that combo is Mercer plus </a:t>
            </a:r>
            <a:r>
              <a:rPr lang="en-US" sz="900" kern="0" dirty="0" err="1">
                <a:solidFill>
                  <a:srgbClr val="000000"/>
                </a:solidFill>
              </a:rPr>
              <a:t>Benefitfocus</a:t>
            </a:r>
            <a:r>
              <a:rPr lang="en-US" sz="900" kern="0" dirty="0">
                <a:solidFill>
                  <a:srgbClr val="000000"/>
                </a:solidFill>
              </a:rPr>
              <a:t> (and </a:t>
            </a:r>
            <a:r>
              <a:rPr lang="en-US" sz="900" kern="0" dirty="0" err="1">
                <a:solidFill>
                  <a:srgbClr val="000000"/>
                </a:solidFill>
              </a:rPr>
              <a:t>Benefitfocus</a:t>
            </a:r>
            <a:r>
              <a:rPr lang="en-US" sz="900" kern="0" dirty="0">
                <a:solidFill>
                  <a:srgbClr val="000000"/>
                </a:solidFill>
              </a:rPr>
              <a:t> is really struggling with quality issues….and they have been working together for 24-36 months).  If it’s Aon, it’s best in class Aon consulting plus best in class Aon ben admin platform, decades of shared experience and expertise serving the same clients……the admin business will now be our key strategic partner and subcontractor (with 100% of current revenue coming from Aon); instead of a division of Aon.  So yes, it’s a change, but our overall “model” is still the best, most high quality model in the industry. </a:t>
            </a:r>
          </a:p>
          <a:p>
            <a:pPr defTabSz="914203">
              <a:defRPr/>
            </a:pPr>
            <a:r>
              <a:rPr lang="en-US" sz="900" kern="0" dirty="0">
                <a:solidFill>
                  <a:srgbClr val="000000"/>
                </a:solidFill>
              </a:rPr>
              <a:t>At </a:t>
            </a:r>
            <a:r>
              <a:rPr lang="en-US" sz="900" kern="0" dirty="0">
                <a:solidFill>
                  <a:srgbClr val="000000"/>
                </a:solidFill>
              </a:rPr>
              <a:t>Aon we are experienced in all areas of health.  we cover the full spectrum of services from advisor/sponsorship to administration to specific delivery employee services. </a:t>
            </a:r>
          </a:p>
          <a:p>
            <a:pPr defTabSz="914203">
              <a:defRPr/>
            </a:pPr>
            <a:r>
              <a:rPr lang="en-US" sz="900" kern="0" dirty="0">
                <a:solidFill>
                  <a:srgbClr val="000000"/>
                </a:solidFill>
              </a:rPr>
              <a:t>This slide shows the full scope of our services from health and benefits consulting to administration to  exchanges.  Can meet you where ever you are in your health benefits strategy.  In addition, all of our services are found on the principles of a trusted partnership, with data driven insights that feature not only depth and scale but are also integration with our signature comprehensive support.</a:t>
            </a:r>
          </a:p>
          <a:p>
            <a:pPr defTabSz="914203">
              <a:defRPr/>
            </a:pPr>
            <a:endParaRPr lang="en-US" sz="900" b="1" kern="0" dirty="0">
              <a:solidFill>
                <a:srgbClr val="000000"/>
              </a:solidFill>
            </a:endParaRPr>
          </a:p>
          <a:p>
            <a:pPr defTabSz="914203">
              <a:defRPr/>
            </a:pPr>
            <a:endParaRPr lang="en-US" sz="900" b="1" kern="0" dirty="0">
              <a:solidFill>
                <a:srgbClr val="000000"/>
              </a:solidFill>
            </a:endParaRPr>
          </a:p>
          <a:p>
            <a:pPr defTabSz="914203">
              <a:defRPr/>
            </a:pPr>
            <a:r>
              <a:rPr lang="en-US" sz="900" b="1" kern="0" dirty="0">
                <a:solidFill>
                  <a:srgbClr val="000000"/>
                </a:solidFill>
              </a:rPr>
              <a:t>Health &amp; Benefits Consulting</a:t>
            </a:r>
          </a:p>
          <a:p>
            <a:pPr marL="177762" indent="-177762" defTabSz="914203">
              <a:buFont typeface="Wingdings" panose="05000000000000000000" pitchFamily="2" charset="2"/>
              <a:buChar char="§"/>
              <a:defRPr/>
            </a:pPr>
            <a:r>
              <a:rPr lang="en-US" sz="900" kern="0" dirty="0">
                <a:solidFill>
                  <a:srgbClr val="000000"/>
                </a:solidFill>
              </a:rPr>
              <a:t>Over 900 consultants serving over 5,000 employers</a:t>
            </a:r>
          </a:p>
          <a:p>
            <a:pPr marL="177762" indent="-177762" defTabSz="914203">
              <a:buFont typeface="Wingdings" panose="05000000000000000000" pitchFamily="2" charset="2"/>
              <a:buChar char="§"/>
              <a:defRPr/>
            </a:pPr>
            <a:r>
              <a:rPr lang="en-US" altLang="en-US" sz="900" kern="0" dirty="0">
                <a:solidFill>
                  <a:srgbClr val="000000"/>
                </a:solidFill>
                <a:latin typeface="Arial" pitchFamily="34" charset="0"/>
                <a:ea typeface="ＭＳ Ｐゴシック" pitchFamily="34" charset="-128"/>
              </a:rPr>
              <a:t>Industry experts on Health Transformation, Absence, Pharmacy, Life/Disability, Elective and Executive Benefits, Compliance</a:t>
            </a:r>
          </a:p>
          <a:p>
            <a:pPr defTabSz="914203">
              <a:defRPr/>
            </a:pPr>
            <a:r>
              <a:rPr lang="en-US" sz="800" b="1" kern="0" dirty="0">
                <a:solidFill>
                  <a:srgbClr val="000000"/>
                </a:solidFill>
              </a:rPr>
              <a:t>Actuarial Consulting</a:t>
            </a:r>
          </a:p>
          <a:p>
            <a:pPr marL="177762" lvl="1" indent="-177762" defTabSz="914203">
              <a:buFont typeface="Wingdings" panose="05000000000000000000" pitchFamily="2" charset="2"/>
              <a:buChar char="§"/>
              <a:defRPr/>
            </a:pPr>
            <a:r>
              <a:rPr lang="en-US" altLang="en-US" sz="800" kern="0" dirty="0">
                <a:solidFill>
                  <a:srgbClr val="000000"/>
                </a:solidFill>
                <a:latin typeface="Arial" pitchFamily="34" charset="0"/>
                <a:ea typeface="ＭＳ Ｐゴシック" pitchFamily="34" charset="-128"/>
              </a:rPr>
              <a:t>#1 Health and Benefits actuarial practice domestically and globally</a:t>
            </a:r>
          </a:p>
          <a:p>
            <a:pPr defTabSz="914203">
              <a:defRPr/>
            </a:pPr>
            <a:r>
              <a:rPr lang="en-US" sz="800" b="1" kern="0" dirty="0">
                <a:solidFill>
                  <a:srgbClr val="000000"/>
                </a:solidFill>
              </a:rPr>
              <a:t>Communications</a:t>
            </a:r>
          </a:p>
          <a:p>
            <a:pPr marL="109514" indent="-109514" defTabSz="914203">
              <a:buFont typeface="Wingdings" panose="05000000000000000000" pitchFamily="2" charset="2"/>
              <a:buChar char="§"/>
              <a:defRPr/>
            </a:pPr>
            <a:r>
              <a:rPr lang="en-US" sz="800" kern="0" dirty="0">
                <a:solidFill>
                  <a:srgbClr val="000000"/>
                </a:solidFill>
              </a:rPr>
              <a:t>100+ awards for quality and innovation</a:t>
            </a:r>
          </a:p>
          <a:p>
            <a:pPr marL="109514" indent="-109514" defTabSz="914203">
              <a:buFont typeface="Wingdings" panose="05000000000000000000" pitchFamily="2" charset="2"/>
              <a:buChar char="§"/>
              <a:defRPr/>
            </a:pPr>
            <a:r>
              <a:rPr lang="en-US" sz="800" kern="0" dirty="0">
                <a:solidFill>
                  <a:srgbClr val="000000"/>
                </a:solidFill>
              </a:rPr>
              <a:t>600+ clients</a:t>
            </a:r>
          </a:p>
          <a:p>
            <a:pPr defTabSz="914203">
              <a:defRPr/>
            </a:pPr>
            <a:r>
              <a:rPr lang="en-US" sz="800" b="1" kern="0" dirty="0">
                <a:solidFill>
                  <a:srgbClr val="000000"/>
                </a:solidFill>
              </a:rPr>
              <a:t>Administration</a:t>
            </a:r>
          </a:p>
          <a:p>
            <a:pPr marL="114276" indent="-114276" defTabSz="914203">
              <a:buFont typeface="Wingdings" panose="05000000000000000000" pitchFamily="2" charset="2"/>
              <a:buChar char="§"/>
              <a:defRPr/>
            </a:pPr>
            <a:r>
              <a:rPr lang="en-US" sz="800" kern="0" dirty="0">
                <a:solidFill>
                  <a:srgbClr val="000000"/>
                </a:solidFill>
              </a:rPr>
              <a:t>Ranked #1 HW provider in US by Nelson Hall</a:t>
            </a:r>
          </a:p>
          <a:p>
            <a:pPr marL="114276" indent="-114276" defTabSz="914203">
              <a:buFont typeface="Wingdings" panose="05000000000000000000" pitchFamily="2" charset="2"/>
              <a:buChar char="§"/>
              <a:defRPr/>
            </a:pPr>
            <a:r>
              <a:rPr lang="en-US" sz="800" kern="0" dirty="0">
                <a:solidFill>
                  <a:srgbClr val="000000"/>
                </a:solidFill>
              </a:rPr>
              <a:t>Scalable services</a:t>
            </a:r>
          </a:p>
          <a:p>
            <a:pPr defTabSz="914203">
              <a:defRPr/>
            </a:pPr>
            <a:r>
              <a:rPr lang="en-US" sz="800" b="1" kern="0" dirty="0">
                <a:solidFill>
                  <a:srgbClr val="000000"/>
                </a:solidFill>
              </a:rPr>
              <a:t>Point Solutions</a:t>
            </a:r>
          </a:p>
          <a:p>
            <a:pPr marL="109514" indent="-109514" defTabSz="914203">
              <a:buFont typeface="Wingdings" panose="05000000000000000000" pitchFamily="2" charset="2"/>
              <a:buChar char="§"/>
              <a:defRPr/>
            </a:pPr>
            <a:r>
              <a:rPr lang="en-US" sz="800" kern="0" dirty="0">
                <a:solidFill>
                  <a:srgbClr val="000000"/>
                </a:solidFill>
              </a:rPr>
              <a:t>Full suite of complementary solutions including health reimbursement accounts transit, adoption, Absence Management, Advocacy, Dependent Verification</a:t>
            </a:r>
          </a:p>
          <a:p>
            <a:pPr defTabSz="914203">
              <a:defRPr/>
            </a:pPr>
            <a:r>
              <a:rPr lang="en-US" sz="800" b="1" kern="0" dirty="0">
                <a:solidFill>
                  <a:srgbClr val="000000"/>
                </a:solidFill>
              </a:rPr>
              <a:t>Active Health Exchange</a:t>
            </a:r>
          </a:p>
          <a:p>
            <a:pPr marL="109514" indent="-109514" defTabSz="914203">
              <a:buFont typeface="Wingdings" panose="05000000000000000000" pitchFamily="2" charset="2"/>
              <a:buChar char="§"/>
              <a:defRPr/>
            </a:pPr>
            <a:r>
              <a:rPr lang="en-US" sz="800" kern="0" dirty="0">
                <a:solidFill>
                  <a:srgbClr val="000000"/>
                </a:solidFill>
              </a:rPr>
              <a:t>Launched first private health exchange in 2012</a:t>
            </a:r>
          </a:p>
          <a:p>
            <a:pPr marL="109514" indent="-109514" defTabSz="914203">
              <a:buFont typeface="Wingdings" panose="05000000000000000000" pitchFamily="2" charset="2"/>
              <a:buChar char="§"/>
              <a:defRPr/>
            </a:pPr>
            <a:r>
              <a:rPr lang="en-US" sz="800" kern="0" dirty="0">
                <a:solidFill>
                  <a:srgbClr val="000000"/>
                </a:solidFill>
              </a:rPr>
              <a:t>Serve 33 clients with over 850,000 employees &amp; dependents</a:t>
            </a:r>
          </a:p>
          <a:p>
            <a:pPr marL="109514" indent="-109514" defTabSz="914203">
              <a:buFont typeface="Wingdings" panose="05000000000000000000" pitchFamily="2" charset="2"/>
              <a:buChar char="§"/>
              <a:defRPr/>
            </a:pPr>
            <a:r>
              <a:rPr lang="en-US" sz="800" kern="0" dirty="0">
                <a:solidFill>
                  <a:srgbClr val="000000"/>
                </a:solidFill>
              </a:rPr>
              <a:t>All except one relatively small client that was acquired have renewed each year</a:t>
            </a:r>
          </a:p>
          <a:p>
            <a:pPr marL="109514" indent="-109514" defTabSz="914203">
              <a:buFont typeface="Wingdings" panose="05000000000000000000" pitchFamily="2" charset="2"/>
              <a:buChar char="§"/>
              <a:defRPr/>
            </a:pPr>
            <a:r>
              <a:rPr lang="en-US" sz="800" kern="0" dirty="0">
                <a:solidFill>
                  <a:srgbClr val="000000"/>
                </a:solidFill>
              </a:rPr>
              <a:t>Average trend over 2 years is 2.6% - - delivering on 2 of the original business objectives to create a sustainable solution and reduce the year over year rate of growth</a:t>
            </a:r>
          </a:p>
          <a:p>
            <a:pPr defTabSz="914203">
              <a:defRPr/>
            </a:pPr>
            <a:r>
              <a:rPr lang="en-US" sz="800" b="1" kern="0" dirty="0">
                <a:solidFill>
                  <a:srgbClr val="000000"/>
                </a:solidFill>
              </a:rPr>
              <a:t>Retiree Health Exchange</a:t>
            </a:r>
          </a:p>
          <a:p>
            <a:pPr marL="109514" indent="-109514" defTabSz="914203">
              <a:buFont typeface="Wingdings" panose="05000000000000000000" pitchFamily="2" charset="2"/>
              <a:buChar char="§"/>
              <a:defRPr/>
            </a:pPr>
            <a:r>
              <a:rPr lang="en-US" sz="800" kern="0" dirty="0">
                <a:solidFill>
                  <a:srgbClr val="000000"/>
                </a:solidFill>
              </a:rPr>
              <a:t>Retiree exchange serving 53 clients and over 350,000 retirees</a:t>
            </a:r>
          </a:p>
          <a:p>
            <a:pPr marL="109514" indent="-109514" defTabSz="914203">
              <a:buFont typeface="Wingdings" panose="05000000000000000000" pitchFamily="2" charset="2"/>
              <a:buChar char="§"/>
              <a:defRPr/>
            </a:pPr>
            <a:r>
              <a:rPr lang="en-US" sz="800" kern="0" dirty="0">
                <a:solidFill>
                  <a:srgbClr val="000000"/>
                </a:solidFill>
              </a:rPr>
              <a:t>Health coverage resources serving 35 clients and over 1.5 million individuals</a:t>
            </a:r>
          </a:p>
          <a:p>
            <a:pPr marL="109514" indent="-109514" defTabSz="914203">
              <a:buFont typeface="Wingdings" panose="05000000000000000000" pitchFamily="2" charset="2"/>
              <a:buChar char="§"/>
              <a:defRPr/>
            </a:pPr>
            <a:endParaRPr lang="en-US" sz="1100" kern="0" dirty="0">
              <a:solidFill>
                <a:srgbClr val="000000"/>
              </a:solidFill>
            </a:endParaRPr>
          </a:p>
          <a:p>
            <a:pPr marL="109514" indent="-109514" defTabSz="914203">
              <a:buFont typeface="Wingdings" panose="05000000000000000000" pitchFamily="2" charset="2"/>
              <a:buChar char="§"/>
              <a:defRPr/>
            </a:pPr>
            <a:endParaRPr lang="en-US" sz="1100" kern="0" dirty="0">
              <a:solidFill>
                <a:srgbClr val="000000"/>
              </a:solidFill>
            </a:endParaRPr>
          </a:p>
          <a:p>
            <a:pPr marL="114276" indent="-114276" defTabSz="914203">
              <a:buFont typeface="Wingdings" panose="05000000000000000000" pitchFamily="2" charset="2"/>
              <a:buChar char="§"/>
              <a:defRPr/>
            </a:pPr>
            <a:endParaRPr lang="en-US" sz="1100" kern="0" dirty="0">
              <a:solidFill>
                <a:srgbClr val="000000"/>
              </a:solidFill>
            </a:endParaRPr>
          </a:p>
          <a:p>
            <a:pPr marL="109514" indent="-109514" defTabSz="914203">
              <a:buFont typeface="Wingdings" panose="05000000000000000000" pitchFamily="2" charset="2"/>
              <a:buChar char="§"/>
              <a:defRPr/>
            </a:pPr>
            <a:endParaRPr lang="en-US" sz="1100" kern="0" dirty="0">
              <a:solidFill>
                <a:srgbClr val="000000"/>
              </a:solidFill>
            </a:endParaRPr>
          </a:p>
          <a:p>
            <a:pPr marL="177762" lvl="1" indent="-177762" defTabSz="914203">
              <a:buFont typeface="Wingdings" panose="05000000000000000000" pitchFamily="2" charset="2"/>
              <a:buChar char="§"/>
              <a:defRPr/>
            </a:pPr>
            <a:endParaRPr lang="en-US" altLang="en-US" sz="1100" kern="0" dirty="0">
              <a:solidFill>
                <a:srgbClr val="000000"/>
              </a:solidFill>
              <a:latin typeface="Arial" pitchFamily="34" charset="0"/>
              <a:ea typeface="ＭＳ Ｐゴシック" pitchFamily="34" charset="-128"/>
            </a:endParaRPr>
          </a:p>
          <a:p>
            <a:pPr marL="177762" indent="-177762" defTabSz="914203">
              <a:buFont typeface="Wingdings" panose="05000000000000000000" pitchFamily="2" charset="2"/>
              <a:buChar char="§"/>
              <a:defRPr/>
            </a:pPr>
            <a:endParaRPr lang="en-US" altLang="en-US" kern="0" dirty="0">
              <a:solidFill>
                <a:srgbClr val="000000"/>
              </a:solidFill>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D1C7FB31-0C7B-4DF9-A9BC-6BD9C278B254}"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758504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over Mast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56192" cy="686714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72878" y="6080752"/>
            <a:ext cx="913443" cy="575131"/>
          </a:xfrm>
          <a:prstGeom prst="rect">
            <a:avLst/>
          </a:prstGeom>
        </p:spPr>
      </p:pic>
    </p:spTree>
    <p:extLst>
      <p:ext uri="{BB962C8B-B14F-4D97-AF65-F5344CB8AC3E}">
        <p14:creationId xmlns:p14="http://schemas.microsoft.com/office/powerpoint/2010/main" val="1765686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144588"/>
            <a:ext cx="8229600" cy="4951412"/>
          </a:xfrm>
        </p:spPr>
        <p:txBody>
          <a:bodyPr/>
          <a:lstStyle>
            <a:lvl1pPr marL="0" indent="0">
              <a:lnSpc>
                <a:spcPct val="125000"/>
              </a:lnSpc>
              <a:buNone/>
              <a:defRPr sz="1200" b="1"/>
            </a:lvl1pPr>
            <a:lvl2pPr marL="0" indent="0">
              <a:lnSpc>
                <a:spcPct val="125000"/>
              </a:lnSpc>
              <a:spcAft>
                <a:spcPts val="400"/>
              </a:spcAft>
              <a:buNone/>
              <a:defRPr sz="1200"/>
            </a:lvl2pPr>
            <a:lvl3pPr marL="228600" indent="-228600">
              <a:buFont typeface="Wingdings" panose="05000000000000000000" pitchFamily="2" charset="2"/>
              <a:buChar char="§"/>
              <a:defRPr/>
            </a:lvl3pPr>
            <a:lvl4pPr marL="571500" indent="-225425">
              <a:buFont typeface="Arial" panose="020B0604020202020204" pitchFamily="34" charset="0"/>
              <a:buChar char="–"/>
              <a:defRPr/>
            </a:lvl4pPr>
            <a:lvl5pPr marL="917575" indent="-231775">
              <a:buFont typeface="Arial" panose="020B0604020202020204" pitchFamily="34" charset="0"/>
              <a:buChar char="•"/>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0353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Conten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757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Conten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144588"/>
            <a:ext cx="403860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7767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with Subhead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extLst>
      <p:ext uri="{BB962C8B-B14F-4D97-AF65-F5344CB8AC3E}">
        <p14:creationId xmlns:p14="http://schemas.microsoft.com/office/powerpoint/2010/main" val="1688426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extLst>
      <p:ext uri="{BB962C8B-B14F-4D97-AF65-F5344CB8AC3E}">
        <p14:creationId xmlns:p14="http://schemas.microsoft.com/office/powerpoint/2010/main" val="353053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head Content Left Only">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223"/>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2174"/>
            <a:ext cx="4040188"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head Content Right Only">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645025" y="1143223"/>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2174"/>
            <a:ext cx="4041775"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457200" y="304800"/>
            <a:ext cx="8229600" cy="520700"/>
          </a:xfrm>
        </p:spPr>
        <p:txBody>
          <a:bodyPr/>
          <a:lstStyle/>
          <a:p>
            <a:r>
              <a:rPr lang="en-US" smtClean="0"/>
              <a:t>Click to edit Master title style</a:t>
            </a:r>
            <a:endParaRPr lang="en-US"/>
          </a:p>
        </p:txBody>
      </p:sp>
    </p:spTree>
    <p:extLst>
      <p:ext uri="{BB962C8B-B14F-4D97-AF65-F5344CB8AC3E}">
        <p14:creationId xmlns:p14="http://schemas.microsoft.com/office/powerpoint/2010/main" val="2513561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Cover Mas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62" y="461896"/>
            <a:ext cx="8214676" cy="3422782"/>
          </a:xfrm>
          <a:prstGeom prst="rect">
            <a:avLst/>
          </a:prstGeom>
        </p:spPr>
      </p:pic>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chemeClr val="tx1"/>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Tree>
    <p:extLst>
      <p:ext uri="{BB962C8B-B14F-4D97-AF65-F5344CB8AC3E}">
        <p14:creationId xmlns:p14="http://schemas.microsoft.com/office/powerpoint/2010/main" val="274891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Legal 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3429000"/>
            <a:ext cx="8229600" cy="2667000"/>
          </a:xfrm>
        </p:spPr>
        <p:txBody>
          <a:bodyPr/>
          <a:lstStyle>
            <a:lvl1pPr marL="0" indent="0">
              <a:buNone/>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iographi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399032" y="1371600"/>
            <a:ext cx="3486477" cy="927463"/>
          </a:xfrm>
        </p:spPr>
        <p:txBody>
          <a:bodyPr anchor="b" anchorCtr="0"/>
          <a:lstStyle>
            <a:lvl1pPr marL="0" indent="0">
              <a:buNone/>
              <a:defRPr sz="1000"/>
            </a:lvl1pPr>
            <a:lvl2pPr marL="0" indent="0">
              <a:buNone/>
              <a:defRPr sz="1000"/>
            </a:lvl2pPr>
            <a:lvl3pPr marL="0" indent="0">
              <a:buNone/>
              <a:defRPr sz="1000"/>
            </a:lvl3pPr>
            <a:lvl4pPr marL="0" indent="0">
              <a:buNone/>
              <a:defRPr sz="1000"/>
            </a:lvl4pPr>
            <a:lvl5pPr marL="0" indent="0">
              <a:buNone/>
              <a:defRPr sz="1000"/>
            </a:lvl5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52" y="0"/>
            <a:ext cx="914400" cy="914400"/>
          </a:xfrm>
          <a:prstGeom prst="rect">
            <a:avLst/>
          </a:prstGeom>
          <a:noFill/>
          <a:ln>
            <a:noFill/>
          </a:ln>
        </p:spPr>
      </p:pic>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320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5_Cover Mas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62" y="461896"/>
            <a:ext cx="8214676" cy="3422782"/>
          </a:xfrm>
          <a:prstGeom prst="rect">
            <a:avLst/>
          </a:prstGeom>
        </p:spPr>
      </p:pic>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chemeClr val="tx1"/>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
        <p:nvSpPr>
          <p:cNvPr id="10" name="TextBox 9"/>
          <p:cNvSpPr txBox="1"/>
          <p:nvPr userDrawn="1"/>
        </p:nvSpPr>
        <p:spPr>
          <a:xfrm>
            <a:off x="457200" y="6436335"/>
            <a:ext cx="6035040" cy="215444"/>
          </a:xfrm>
          <a:prstGeom prst="rect">
            <a:avLst/>
          </a:prstGeom>
          <a:noFill/>
        </p:spPr>
        <p:txBody>
          <a:bodyPr wrap="square" lIns="0" tIns="0" rIns="0" bIns="0" rtlCol="0" anchor="b" anchorCtr="0">
            <a:spAutoFit/>
          </a:bodyPr>
          <a:lstStyle/>
          <a:p>
            <a:pPr eaLnBrk="0" fontAlgn="base" hangingPunct="0">
              <a:spcBef>
                <a:spcPct val="0"/>
              </a:spcBef>
              <a:spcAft>
                <a:spcPct val="0"/>
              </a:spcAft>
              <a:defRPr/>
            </a:pPr>
            <a:r>
              <a:rPr lang="en-US" sz="700" b="1" dirty="0">
                <a:solidFill>
                  <a:srgbClr val="000000"/>
                </a:solidFill>
              </a:rPr>
              <a:t>Aon Risk Solutions  </a:t>
            </a:r>
            <a:r>
              <a:rPr lang="en-US" sz="700" dirty="0">
                <a:solidFill>
                  <a:srgbClr val="000000"/>
                </a:solidFill>
              </a:rPr>
              <a:t>|  Health &amp; Benefits  |  </a:t>
            </a:r>
            <a:r>
              <a:rPr lang="en-US" sz="700" dirty="0" smtClean="0">
                <a:solidFill>
                  <a:srgbClr val="000000"/>
                </a:solidFill>
              </a:rPr>
              <a:t>Voluntary Benefits &amp; Enrollment Solutions </a:t>
            </a:r>
          </a:p>
          <a:p>
            <a:pPr eaLnBrk="0" fontAlgn="base" hangingPunct="0">
              <a:spcBef>
                <a:spcPct val="0"/>
              </a:spcBef>
              <a:spcAft>
                <a:spcPct val="0"/>
              </a:spcAft>
              <a:defRPr/>
            </a:pPr>
            <a:r>
              <a:rPr lang="en-US" sz="700" dirty="0" smtClean="0">
                <a:solidFill>
                  <a:srgbClr val="000000"/>
                </a:solidFill>
              </a:rPr>
              <a:t>Proprietary </a:t>
            </a:r>
            <a:r>
              <a:rPr lang="en-US" sz="700" dirty="0">
                <a:solidFill>
                  <a:srgbClr val="000000"/>
                </a:solidFill>
              </a:rPr>
              <a:t>&amp; Confidential</a:t>
            </a:r>
          </a:p>
        </p:txBody>
      </p:sp>
    </p:spTree>
    <p:extLst>
      <p:ext uri="{BB962C8B-B14F-4D97-AF65-F5344CB8AC3E}">
        <p14:creationId xmlns:p14="http://schemas.microsoft.com/office/powerpoint/2010/main" val="293999392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52" y="0"/>
            <a:ext cx="914400" cy="914400"/>
          </a:xfrm>
          <a:prstGeom prst="rect">
            <a:avLst/>
          </a:prstGeom>
          <a:noFill/>
          <a:ln>
            <a:noFill/>
          </a:ln>
        </p:spPr>
      </p:pic>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920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Section Divid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53440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Section Divid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09599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subheaders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457200" y="1143224"/>
            <a:ext cx="4040188"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2"/>
            <a:ext cx="4040188" cy="4038601"/>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9" y="1143224"/>
            <a:ext cx="4041775"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1828801"/>
            <a:ext cx="4041775" cy="4038600"/>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935927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287" y="457200"/>
            <a:ext cx="8217426" cy="2057400"/>
          </a:xfrm>
          <a:prstGeom prst="rect">
            <a:avLst/>
          </a:prstGeom>
        </p:spPr>
      </p:pic>
      <p:sp>
        <p:nvSpPr>
          <p:cNvPr id="9" name="Rectangle 16"/>
          <p:cNvSpPr>
            <a:spLocks noGrp="1" noChangeArrowheads="1"/>
          </p:cNvSpPr>
          <p:nvPr>
            <p:ph type="ctrTitle" hasCustomPrompt="1"/>
          </p:nvPr>
        </p:nvSpPr>
        <p:spPr>
          <a:xfrm>
            <a:off x="457200" y="2743068"/>
            <a:ext cx="8229600" cy="822325"/>
          </a:xfrm>
          <a:prstGeom prst="rect">
            <a:avLst/>
          </a:prstGeom>
          <a:noFill/>
        </p:spPr>
        <p:txBody>
          <a:bodyPr lIns="0" tIns="0" rIns="0" bIns="0"/>
          <a:lstStyle>
            <a:lvl1pPr>
              <a:lnSpc>
                <a:spcPct val="90000"/>
              </a:lnSpc>
              <a:defRPr sz="2800" b="1" baseline="0">
                <a:solidFill>
                  <a:schemeClr val="tx1"/>
                </a:solidFill>
              </a:defRPr>
            </a:lvl1pPr>
          </a:lstStyle>
          <a:p>
            <a:r>
              <a:rPr lang="en-US" dirty="0" smtClean="0"/>
              <a:t>Section Divider: title copy 28 </a:t>
            </a:r>
            <a:r>
              <a:rPr lang="en-US" dirty="0" err="1" smtClean="0"/>
              <a:t>pt</a:t>
            </a:r>
            <a:r>
              <a:rPr lang="en-US" dirty="0" smtClean="0"/>
              <a:t> Arial Bold, 0.9 line spacing, image is 2.25×9″ @300 dpi</a:t>
            </a:r>
            <a:endParaRPr lang="en-US" dirty="0"/>
          </a:p>
        </p:txBody>
      </p:sp>
      <p:sp>
        <p:nvSpPr>
          <p:cNvPr id="7" name="Rectangle 17"/>
          <p:cNvSpPr>
            <a:spLocks noGrp="1" noChangeArrowheads="1"/>
          </p:cNvSpPr>
          <p:nvPr>
            <p:ph type="subTitle" idx="1" hasCustomPrompt="1"/>
          </p:nvPr>
        </p:nvSpPr>
        <p:spPr>
          <a:xfrm>
            <a:off x="457200" y="3809868"/>
            <a:ext cx="8221579" cy="1738938"/>
          </a:xfrm>
          <a:prstGeom prst="rect">
            <a:avLst/>
          </a:prstGeom>
        </p:spPr>
        <p:txBody>
          <a:bodyPr lIns="0" tIns="0" rIns="0" bIns="0">
            <a:spAutoFit/>
          </a:bodyPr>
          <a:lstStyle>
            <a:lvl1pPr marL="228600" marR="0" indent="-228600" algn="l" defTabSz="914400" rtl="0" eaLnBrk="1" fontAlgn="base" latinLnBrk="0" hangingPunct="1">
              <a:lnSpc>
                <a:spcPct val="100000"/>
              </a:lnSpc>
              <a:spcBef>
                <a:spcPts val="600"/>
              </a:spcBef>
              <a:spcAft>
                <a:spcPct val="0"/>
              </a:spcAft>
              <a:buClr>
                <a:schemeClr val="tx1"/>
              </a:buClr>
              <a:buSzTx/>
              <a:buFont typeface="Wingdings" pitchFamily="2" charset="2"/>
              <a:buChar char="§"/>
              <a:tabLst/>
              <a:defRPr sz="1800" baseline="0"/>
            </a:lvl1pPr>
          </a:lstStyle>
          <a:p>
            <a:r>
              <a:rPr lang="en-US" dirty="0" smtClean="0">
                <a:solidFill>
                  <a:schemeClr val="tx1"/>
                </a:solidFill>
              </a:rPr>
              <a:t>Subtitle </a:t>
            </a:r>
            <a:r>
              <a:rPr lang="en-US" dirty="0" smtClean="0"/>
              <a:t>is 18 </a:t>
            </a:r>
            <a:r>
              <a:rPr lang="en-US" dirty="0" err="1" smtClean="0"/>
              <a:t>pt</a:t>
            </a:r>
            <a:r>
              <a:rPr lang="en-US" dirty="0" smtClean="0"/>
              <a:t> Arial, line spacing single</a:t>
            </a:r>
            <a:br>
              <a:rPr lang="en-US" dirty="0" smtClean="0"/>
            </a:br>
            <a:r>
              <a:rPr lang="en-US" dirty="0" smtClean="0"/>
              <a:t>Edit the Section Divider slide to change the image on the section divider: Go to the View tab and click on Slide Master; Click on Section Divider layout; right-click on the picture, select “Change Picture” from the drop down menu. Select image or data ribbon from appropriate image library.</a:t>
            </a:r>
          </a:p>
          <a:p>
            <a:endParaRPr lang="en-US" dirty="0" smtClean="0">
              <a:solidFill>
                <a:schemeClr val="tx1"/>
              </a:solidFill>
            </a:endParaRPr>
          </a:p>
        </p:txBody>
      </p:sp>
    </p:spTree>
    <p:extLst>
      <p:ext uri="{BB962C8B-B14F-4D97-AF65-F5344CB8AC3E}">
        <p14:creationId xmlns:p14="http://schemas.microsoft.com/office/powerpoint/2010/main" val="188530354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2A9DDBA-7AF0-48E4-8A25-61C0839E30FD}" type="slidenum">
              <a:rPr lang="en-US"/>
              <a:pPr>
                <a:defRPr/>
              </a:pPr>
              <a:t>‹#›</a:t>
            </a:fld>
            <a:endParaRPr lang="en-US" dirty="0"/>
          </a:p>
        </p:txBody>
      </p:sp>
    </p:spTree>
    <p:extLst>
      <p:ext uri="{BB962C8B-B14F-4D97-AF65-F5344CB8AC3E}">
        <p14:creationId xmlns:p14="http://schemas.microsoft.com/office/powerpoint/2010/main" val="1615505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89" y="457200"/>
            <a:ext cx="8217421" cy="1896328"/>
          </a:xfrm>
          <a:prstGeom prst="rect">
            <a:avLst/>
          </a:prstGeom>
        </p:spPr>
      </p:pic>
      <p:sp>
        <p:nvSpPr>
          <p:cNvPr id="9" name="Rectangle 16"/>
          <p:cNvSpPr>
            <a:spLocks noGrp="1" noChangeArrowheads="1"/>
          </p:cNvSpPr>
          <p:nvPr>
            <p:ph type="ctrTitle" hasCustomPrompt="1"/>
          </p:nvPr>
        </p:nvSpPr>
        <p:spPr>
          <a:xfrm>
            <a:off x="457200" y="2743068"/>
            <a:ext cx="8229600" cy="822325"/>
          </a:xfrm>
          <a:prstGeom prst="rect">
            <a:avLst/>
          </a:prstGeom>
          <a:noFill/>
        </p:spPr>
        <p:txBody>
          <a:bodyPr lIns="0" tIns="0" rIns="0" bIns="0"/>
          <a:lstStyle>
            <a:lvl1pPr>
              <a:lnSpc>
                <a:spcPct val="90000"/>
              </a:lnSpc>
              <a:defRPr sz="2800" b="1" baseline="0">
                <a:solidFill>
                  <a:schemeClr val="tx1"/>
                </a:solidFill>
              </a:defRPr>
            </a:lvl1pPr>
          </a:lstStyle>
          <a:p>
            <a:r>
              <a:rPr lang="en-US" dirty="0" smtClean="0"/>
              <a:t>Section Divider: title copy 28 </a:t>
            </a:r>
            <a:r>
              <a:rPr lang="en-US" dirty="0" err="1" smtClean="0"/>
              <a:t>pt</a:t>
            </a:r>
            <a:r>
              <a:rPr lang="en-US" dirty="0" smtClean="0"/>
              <a:t> Arial Bold, 0.9 line spacing, image is 2.25×9″ @300 dpi</a:t>
            </a:r>
            <a:endParaRPr lang="en-US" dirty="0"/>
          </a:p>
        </p:txBody>
      </p:sp>
      <p:sp>
        <p:nvSpPr>
          <p:cNvPr id="7" name="Rectangle 17"/>
          <p:cNvSpPr>
            <a:spLocks noGrp="1" noChangeArrowheads="1"/>
          </p:cNvSpPr>
          <p:nvPr>
            <p:ph type="subTitle" idx="1" hasCustomPrompt="1"/>
          </p:nvPr>
        </p:nvSpPr>
        <p:spPr>
          <a:xfrm>
            <a:off x="457200" y="3809868"/>
            <a:ext cx="8221579" cy="1738938"/>
          </a:xfrm>
          <a:prstGeom prst="rect">
            <a:avLst/>
          </a:prstGeom>
        </p:spPr>
        <p:txBody>
          <a:bodyPr lIns="0" tIns="0" rIns="0" bIns="0">
            <a:spAutoFit/>
          </a:bodyPr>
          <a:lstStyle>
            <a:lvl1pPr marL="228600" marR="0" indent="-228600" algn="l" defTabSz="914400" rtl="0" eaLnBrk="1" fontAlgn="base" latinLnBrk="0" hangingPunct="1">
              <a:lnSpc>
                <a:spcPct val="100000"/>
              </a:lnSpc>
              <a:spcBef>
                <a:spcPts val="600"/>
              </a:spcBef>
              <a:spcAft>
                <a:spcPct val="0"/>
              </a:spcAft>
              <a:buClr>
                <a:schemeClr val="tx1"/>
              </a:buClr>
              <a:buSzTx/>
              <a:buFont typeface="Wingdings" pitchFamily="2" charset="2"/>
              <a:buChar char="§"/>
              <a:tabLst/>
              <a:defRPr sz="1800" baseline="0"/>
            </a:lvl1pPr>
          </a:lstStyle>
          <a:p>
            <a:r>
              <a:rPr lang="en-US" dirty="0" smtClean="0">
                <a:solidFill>
                  <a:schemeClr val="tx1"/>
                </a:solidFill>
              </a:rPr>
              <a:t>Subtitle </a:t>
            </a:r>
            <a:r>
              <a:rPr lang="en-US" dirty="0" smtClean="0"/>
              <a:t>is 18 </a:t>
            </a:r>
            <a:r>
              <a:rPr lang="en-US" dirty="0" err="1" smtClean="0"/>
              <a:t>pt</a:t>
            </a:r>
            <a:r>
              <a:rPr lang="en-US" dirty="0" smtClean="0"/>
              <a:t> Arial, line spacing single</a:t>
            </a:r>
            <a:br>
              <a:rPr lang="en-US" dirty="0" smtClean="0"/>
            </a:br>
            <a:r>
              <a:rPr lang="en-US" dirty="0" smtClean="0"/>
              <a:t>Edit the Section Divider slide to change the image on the section divider: Go to the View tab and click on Slide Master; Click on Section Divider layout; right-click on the picture, select “Change Picture” from the drop down menu. Select image or data ribbon from appropriate image library.</a:t>
            </a:r>
          </a:p>
          <a:p>
            <a:endParaRPr lang="en-US" dirty="0" smtClean="0">
              <a:solidFill>
                <a:schemeClr val="tx1"/>
              </a:solidFill>
            </a:endParaRPr>
          </a:p>
        </p:txBody>
      </p:sp>
    </p:spTree>
    <p:extLst>
      <p:ext uri="{BB962C8B-B14F-4D97-AF65-F5344CB8AC3E}">
        <p14:creationId xmlns:p14="http://schemas.microsoft.com/office/powerpoint/2010/main" val="757947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over Master">
    <p:spTree>
      <p:nvGrpSpPr>
        <p:cNvPr id="1" name=""/>
        <p:cNvGrpSpPr/>
        <p:nvPr/>
      </p:nvGrpSpPr>
      <p:grpSpPr>
        <a:xfrm>
          <a:off x="0" y="0"/>
          <a:ext cx="0" cy="0"/>
          <a:chOff x="0" y="0"/>
          <a:chExt cx="0" cy="0"/>
        </a:xfrm>
      </p:grpSpPr>
      <p:sp>
        <p:nvSpPr>
          <p:cNvPr id="7" name="Rectangle 9"/>
          <p:cNvSpPr>
            <a:spLocks noGrp="1" noChangeArrowheads="1"/>
          </p:cNvSpPr>
          <p:nvPr>
            <p:ph type="ctrTitle" hasCustomPrompt="1"/>
          </p:nvPr>
        </p:nvSpPr>
        <p:spPr>
          <a:xfrm>
            <a:off x="457200" y="4123135"/>
            <a:ext cx="8229600" cy="822325"/>
          </a:xfrm>
          <a:prstGeom prst="rect">
            <a:avLst/>
          </a:prstGeom>
        </p:spPr>
        <p:txBody>
          <a:bodyPr lIns="0" tIns="0" rIns="0" bIns="0"/>
          <a:lstStyle>
            <a:lvl1pPr>
              <a:defRPr sz="2800" b="1" baseline="0">
                <a:solidFill>
                  <a:schemeClr val="tx1"/>
                </a:solidFill>
              </a:defRPr>
            </a:lvl1pPr>
          </a:lstStyle>
          <a:p>
            <a:r>
              <a:rPr lang="en-US" dirty="0" smtClean="0"/>
              <a:t>Cover: 28 </a:t>
            </a:r>
            <a:r>
              <a:rPr lang="en-US" dirty="0" err="1" smtClean="0"/>
              <a:t>pt</a:t>
            </a:r>
            <a:r>
              <a:rPr lang="en-US" dirty="0" smtClean="0"/>
              <a:t> Arial Bold, 0.9 line spacing, max title is two lines. Title image is 3.75×9″ @300dpi</a:t>
            </a:r>
            <a:endParaRPr lang="en-US" dirty="0"/>
          </a:p>
        </p:txBody>
      </p:sp>
      <p:sp>
        <p:nvSpPr>
          <p:cNvPr id="11" name="Subtitle 10"/>
          <p:cNvSpPr>
            <a:spLocks noGrp="1" noChangeArrowheads="1"/>
          </p:cNvSpPr>
          <p:nvPr>
            <p:ph type="subTitle" idx="1" hasCustomPrompt="1"/>
          </p:nvPr>
        </p:nvSpPr>
        <p:spPr>
          <a:xfrm>
            <a:off x="457200" y="5067300"/>
            <a:ext cx="82296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lvl1pPr>
          </a:lstStyle>
          <a:p>
            <a:r>
              <a:rPr lang="en-US" dirty="0" smtClean="0"/>
              <a:t>Subtitle is 15 </a:t>
            </a:r>
            <a:r>
              <a:rPr lang="en-US" dirty="0" err="1" smtClean="0"/>
              <a:t>pt</a:t>
            </a:r>
            <a:r>
              <a:rPr lang="en-US" dirty="0" smtClean="0"/>
              <a:t> Arial, </a:t>
            </a:r>
            <a:r>
              <a:rPr lang="ru-RU" dirty="0" smtClean="0"/>
              <a:t>0</a:t>
            </a:r>
            <a:r>
              <a:rPr lang="en-US" dirty="0" smtClean="0"/>
              <a:t>.9 line spacing, max subtitle is four lines. Edit the Cover Master slide to change the image on the cover page: Go to the View tab and click on Slide Master; Click Cover Master layout; right-click on the picture, select “Change Picture” from the drop down menu.</a:t>
            </a:r>
            <a:br>
              <a:rPr lang="en-US" dirty="0" smtClean="0"/>
            </a:br>
            <a:r>
              <a:rPr lang="en-US" dirty="0" smtClean="0"/>
              <a:t>Select image or data ribbon from appropriate image library.</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pic>
        <p:nvPicPr>
          <p:cNvPr id="9" name="Picture 8" descr="Red data LTR Cover (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457200"/>
            <a:ext cx="8229600" cy="3157728"/>
          </a:xfrm>
          <a:prstGeom prst="rect">
            <a:avLst/>
          </a:prstGeom>
        </p:spPr>
      </p:pic>
    </p:spTree>
    <p:extLst>
      <p:ext uri="{BB962C8B-B14F-4D97-AF65-F5344CB8AC3E}">
        <p14:creationId xmlns:p14="http://schemas.microsoft.com/office/powerpoint/2010/main" val="847937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9" name="Rectangle 16"/>
          <p:cNvSpPr>
            <a:spLocks noGrp="1" noChangeArrowheads="1"/>
          </p:cNvSpPr>
          <p:nvPr>
            <p:ph type="ctrTitle" hasCustomPrompt="1"/>
          </p:nvPr>
        </p:nvSpPr>
        <p:spPr>
          <a:xfrm>
            <a:off x="457200" y="2743068"/>
            <a:ext cx="8229600" cy="822325"/>
          </a:xfrm>
          <a:prstGeom prst="rect">
            <a:avLst/>
          </a:prstGeom>
          <a:noFill/>
        </p:spPr>
        <p:txBody>
          <a:bodyPr lIns="0" tIns="0" rIns="0" bIns="0"/>
          <a:lstStyle>
            <a:lvl1pPr>
              <a:lnSpc>
                <a:spcPct val="90000"/>
              </a:lnSpc>
              <a:defRPr sz="2800" b="1" baseline="0">
                <a:solidFill>
                  <a:schemeClr val="tx1"/>
                </a:solidFill>
              </a:defRPr>
            </a:lvl1pPr>
          </a:lstStyle>
          <a:p>
            <a:r>
              <a:rPr lang="en-US" dirty="0" smtClean="0"/>
              <a:t>Section Divider: title copy 28 </a:t>
            </a:r>
            <a:r>
              <a:rPr lang="en-US" dirty="0" err="1" smtClean="0"/>
              <a:t>pt</a:t>
            </a:r>
            <a:r>
              <a:rPr lang="en-US" dirty="0" smtClean="0"/>
              <a:t> Arial Bold, 0.9 line spacing, image is 2.25×9″ @300 dpi</a:t>
            </a:r>
            <a:endParaRPr lang="en-US" dirty="0"/>
          </a:p>
        </p:txBody>
      </p:sp>
      <p:sp>
        <p:nvSpPr>
          <p:cNvPr id="7" name="Rectangle 17"/>
          <p:cNvSpPr>
            <a:spLocks noGrp="1" noChangeArrowheads="1"/>
          </p:cNvSpPr>
          <p:nvPr>
            <p:ph type="subTitle" idx="1" hasCustomPrompt="1"/>
          </p:nvPr>
        </p:nvSpPr>
        <p:spPr>
          <a:xfrm>
            <a:off x="457200" y="3809868"/>
            <a:ext cx="8221579" cy="1738938"/>
          </a:xfrm>
          <a:prstGeom prst="rect">
            <a:avLst/>
          </a:prstGeom>
        </p:spPr>
        <p:txBody>
          <a:bodyPr lIns="0" tIns="0" rIns="0" bIns="0">
            <a:spAutoFit/>
          </a:bodyPr>
          <a:lstStyle>
            <a:lvl1pPr marL="228600" marR="0" indent="-228600" algn="l" defTabSz="914400" rtl="0" eaLnBrk="1" fontAlgn="base" latinLnBrk="0" hangingPunct="1">
              <a:lnSpc>
                <a:spcPct val="100000"/>
              </a:lnSpc>
              <a:spcBef>
                <a:spcPts val="600"/>
              </a:spcBef>
              <a:spcAft>
                <a:spcPct val="0"/>
              </a:spcAft>
              <a:buClr>
                <a:schemeClr val="tx1"/>
              </a:buClr>
              <a:buSzTx/>
              <a:buFont typeface="Wingdings" pitchFamily="2" charset="2"/>
              <a:buChar char="§"/>
              <a:tabLst/>
              <a:defRPr sz="1800" baseline="0"/>
            </a:lvl1pPr>
          </a:lstStyle>
          <a:p>
            <a:r>
              <a:rPr lang="en-US" dirty="0" smtClean="0">
                <a:solidFill>
                  <a:schemeClr val="tx1"/>
                </a:solidFill>
              </a:rPr>
              <a:t>Subtitle </a:t>
            </a:r>
            <a:r>
              <a:rPr lang="en-US" dirty="0" smtClean="0"/>
              <a:t>is 18 </a:t>
            </a:r>
            <a:r>
              <a:rPr lang="en-US" dirty="0" err="1" smtClean="0"/>
              <a:t>pt</a:t>
            </a:r>
            <a:r>
              <a:rPr lang="en-US" dirty="0" smtClean="0"/>
              <a:t> Arial, line spacing single</a:t>
            </a:r>
            <a:br>
              <a:rPr lang="en-US" dirty="0" smtClean="0"/>
            </a:br>
            <a:r>
              <a:rPr lang="en-US" dirty="0" smtClean="0"/>
              <a:t>Edit the Section Divider slide to change the image on the section divider: Go to the View tab and click on Slide Master; Click on Section Divider layout; right-click on the picture, select “Change Picture” from the drop down menu. Select image or data ribbon from appropriate image library.</a:t>
            </a:r>
          </a:p>
          <a:p>
            <a:endParaRPr lang="en-US" dirty="0" smtClean="0">
              <a:solidFill>
                <a:schemeClr val="tx1"/>
              </a:solidFill>
            </a:endParaRPr>
          </a:p>
        </p:txBody>
      </p:sp>
      <p:pic>
        <p:nvPicPr>
          <p:cNvPr id="8" name="Picture 7" descr="Red data LTR Divider (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57200"/>
            <a:ext cx="8229600" cy="2060448"/>
          </a:xfrm>
          <a:prstGeom prst="rect">
            <a:avLst/>
          </a:prstGeom>
        </p:spPr>
      </p:pic>
    </p:spTree>
    <p:extLst>
      <p:ext uri="{BB962C8B-B14F-4D97-AF65-F5344CB8AC3E}">
        <p14:creationId xmlns:p14="http://schemas.microsoft.com/office/powerpoint/2010/main" val="2169080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457200" y="1144588"/>
            <a:ext cx="8229600" cy="49514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425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RAFT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Box 5"/>
          <p:cNvSpPr txBox="1"/>
          <p:nvPr userDrawn="1"/>
        </p:nvSpPr>
        <p:spPr>
          <a:xfrm rot="20147015">
            <a:off x="1042616" y="1988677"/>
            <a:ext cx="6717389" cy="2646878"/>
          </a:xfrm>
          <a:prstGeom prst="rect">
            <a:avLst/>
          </a:prstGeom>
          <a:noFill/>
        </p:spPr>
        <p:txBody>
          <a:bodyPr wrap="square" rtlCol="0">
            <a:spAutoFit/>
          </a:bodyPr>
          <a:lstStyle/>
          <a:p>
            <a:pPr algn="ctr"/>
            <a:r>
              <a:rPr lang="en-US" sz="16600" b="1" dirty="0" smtClean="0">
                <a:solidFill>
                  <a:srgbClr val="C9CAC8"/>
                </a:solidFill>
              </a:rPr>
              <a:t>Draft</a:t>
            </a:r>
            <a:endParaRPr lang="en-US" b="1" dirty="0">
              <a:solidFill>
                <a:srgbClr val="C9CAC8"/>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04800"/>
            <a:ext cx="8229600" cy="5207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144588"/>
            <a:ext cx="8229600" cy="49514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4" name="Line 10"/>
          <p:cNvSpPr>
            <a:spLocks noChangeShapeType="1"/>
          </p:cNvSpPr>
          <p:nvPr/>
        </p:nvSpPr>
        <p:spPr bwMode="auto">
          <a:xfrm>
            <a:off x="457200" y="914400"/>
            <a:ext cx="8229600" cy="1588"/>
          </a:xfrm>
          <a:prstGeom prst="line">
            <a:avLst/>
          </a:prstGeom>
          <a:noFill/>
          <a:ln w="9525">
            <a:solidFill>
              <a:schemeClr val="bg2"/>
            </a:solidFill>
            <a:round/>
            <a:headEnd/>
            <a:tailEnd/>
          </a:ln>
        </p:spPr>
        <p:txBody>
          <a:bodyPr wrap="none" anchor="ctr"/>
          <a:lstStyle/>
          <a:p>
            <a:endParaRPr lang="en-US" dirty="0"/>
          </a:p>
        </p:txBody>
      </p:sp>
      <p:sp>
        <p:nvSpPr>
          <p:cNvPr id="8" name="TextBox 7"/>
          <p:cNvSpPr txBox="1"/>
          <p:nvPr/>
        </p:nvSpPr>
        <p:spPr>
          <a:xfrm>
            <a:off x="457200" y="6436335"/>
            <a:ext cx="6035040" cy="215444"/>
          </a:xfrm>
          <a:prstGeom prst="rect">
            <a:avLst/>
          </a:prstGeom>
          <a:noFill/>
        </p:spPr>
        <p:txBody>
          <a:bodyPr wrap="square" lIns="0" tIns="0" rIns="0" bIns="0" rtlCol="0" anchor="b"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700" b="1" dirty="0" smtClean="0">
                <a:solidFill>
                  <a:schemeClr val="tx1"/>
                </a:solidFill>
              </a:rPr>
              <a:t>Aon Risk Solutions  </a:t>
            </a:r>
            <a:r>
              <a:rPr lang="en-US" sz="700" b="0" dirty="0" smtClean="0">
                <a:solidFill>
                  <a:schemeClr val="tx1"/>
                </a:solidFill>
              </a:rPr>
              <a:t>|  Health &amp; Benefits  |  Voluntary</a:t>
            </a:r>
            <a:r>
              <a:rPr lang="en-US" sz="700" b="0" baseline="0" dirty="0" smtClean="0">
                <a:solidFill>
                  <a:schemeClr val="tx1"/>
                </a:solidFill>
              </a:rPr>
              <a:t> Benefits &amp; Enrollment Solutions</a:t>
            </a:r>
            <a:r>
              <a:rPr lang="en-US" sz="700" b="0" dirty="0" smtClean="0">
                <a:solidFill>
                  <a:schemeClr val="tx1"/>
                </a:solidFill>
              </a:rPr>
              <a:t/>
            </a:r>
            <a:br>
              <a:rPr lang="en-US" sz="700" b="0" dirty="0" smtClean="0">
                <a:solidFill>
                  <a:schemeClr val="tx1"/>
                </a:solidFill>
              </a:rPr>
            </a:br>
            <a:r>
              <a:rPr lang="en-US" sz="700" b="0" dirty="0" smtClean="0">
                <a:solidFill>
                  <a:schemeClr val="tx1"/>
                </a:solidFill>
              </a:rPr>
              <a:t>Proprietary &amp; Confidential</a:t>
            </a:r>
          </a:p>
        </p:txBody>
      </p:sp>
      <p:sp>
        <p:nvSpPr>
          <p:cNvPr id="9" name="TextBox 8"/>
          <p:cNvSpPr txBox="1"/>
          <p:nvPr/>
        </p:nvSpPr>
        <p:spPr>
          <a:xfrm>
            <a:off x="6400800" y="6527415"/>
            <a:ext cx="353634" cy="123111"/>
          </a:xfrm>
          <a:prstGeom prst="rect">
            <a:avLst/>
          </a:prstGeom>
          <a:noFill/>
        </p:spPr>
        <p:txBody>
          <a:bodyPr wrap="square" lIns="0" tIns="0" rIns="0" bIns="0" rtlCol="0" anchor="b" anchorCtr="0">
            <a:spAutoFit/>
          </a:bodyPr>
          <a:lstStyle/>
          <a:p>
            <a:pPr marL="0" marR="0" indent="0" algn="r" defTabSz="914400" rtl="0" eaLnBrk="0" fontAlgn="base" latinLnBrk="0" hangingPunct="0">
              <a:lnSpc>
                <a:spcPct val="100000"/>
              </a:lnSpc>
              <a:spcBef>
                <a:spcPct val="0"/>
              </a:spcBef>
              <a:spcAft>
                <a:spcPct val="0"/>
              </a:spcAft>
              <a:buClrTx/>
              <a:buSzTx/>
              <a:buFontTx/>
              <a:buNone/>
              <a:tabLst/>
              <a:defRPr/>
            </a:pPr>
            <a:fld id="{BC0FA351-5A70-4EC9-BE2D-E8D941B01E50}" type="slidenum">
              <a:rPr lang="en-US" sz="800" smtClean="0">
                <a:solidFill>
                  <a:schemeClr val="bg2"/>
                </a:solidFill>
              </a:rPr>
              <a:pPr marL="0" marR="0" indent="0" algn="r" defTabSz="914400" rtl="0" eaLnBrk="0" fontAlgn="base" latinLnBrk="0" hangingPunct="0">
                <a:lnSpc>
                  <a:spcPct val="100000"/>
                </a:lnSpc>
                <a:spcBef>
                  <a:spcPct val="0"/>
                </a:spcBef>
                <a:spcAft>
                  <a:spcPct val="0"/>
                </a:spcAft>
                <a:buClrTx/>
                <a:buSzTx/>
                <a:buFontTx/>
                <a:buNone/>
                <a:tabLst/>
                <a:defRPr/>
              </a:pPr>
              <a:t>‹#›</a:t>
            </a:fld>
            <a:endParaRPr lang="en-US" sz="800" dirty="0" smtClean="0">
              <a:solidFill>
                <a:schemeClr val="bg2"/>
              </a:solidFill>
            </a:endParaRPr>
          </a:p>
        </p:txBody>
      </p:sp>
      <p:pic>
        <p:nvPicPr>
          <p:cNvPr id="2" name="Picture 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772400" y="6080752"/>
            <a:ext cx="914400" cy="575131"/>
          </a:xfrm>
          <a:prstGeom prst="rect">
            <a:avLst/>
          </a:prstGeom>
        </p:spPr>
      </p:pic>
    </p:spTree>
  </p:cSld>
  <p:clrMap bg1="lt1" tx1="dk1" bg2="lt2" tx2="dk2" accent1="accent1" accent2="accent2" accent3="accent3" accent4="accent4" accent5="accent5" accent6="accent6" hlink="hlink" folHlink="folHlink"/>
  <p:sldLayoutIdLst>
    <p:sldLayoutId id="2147483716" r:id="rId1"/>
    <p:sldLayoutId id="2147483713" r:id="rId2"/>
    <p:sldLayoutId id="2147483714" r:id="rId3"/>
    <p:sldLayoutId id="2147483717" r:id="rId4"/>
    <p:sldLayoutId id="2147483718" r:id="rId5"/>
    <p:sldLayoutId id="2147483680" r:id="rId6"/>
    <p:sldLayoutId id="2147483701" r:id="rId7"/>
    <p:sldLayoutId id="2147483682" r:id="rId8"/>
    <p:sldLayoutId id="2147483683" r:id="rId9"/>
    <p:sldLayoutId id="2147483711" r:id="rId10"/>
    <p:sldLayoutId id="2147483685" r:id="rId11"/>
    <p:sldLayoutId id="2147483708" r:id="rId12"/>
    <p:sldLayoutId id="2147483704" r:id="rId13"/>
    <p:sldLayoutId id="2147483705" r:id="rId14"/>
    <p:sldLayoutId id="2147483707" r:id="rId15"/>
    <p:sldLayoutId id="2147483686" r:id="rId16"/>
    <p:sldLayoutId id="2147483706" r:id="rId17"/>
    <p:sldLayoutId id="2147483687" r:id="rId18"/>
    <p:sldLayoutId id="2147483688" r:id="rId19"/>
    <p:sldLayoutId id="2147483693" r:id="rId20"/>
    <p:sldLayoutId id="2147483695" r:id="rId21"/>
    <p:sldLayoutId id="2147483725" r:id="rId22"/>
    <p:sldLayoutId id="2147483731" r:id="rId23"/>
    <p:sldLayoutId id="2147483734" r:id="rId24"/>
    <p:sldLayoutId id="2147483742" r:id="rId25"/>
    <p:sldLayoutId id="2147483743" r:id="rId26"/>
    <p:sldLayoutId id="2147483744" r:id="rId27"/>
    <p:sldLayoutId id="2147483745" r:id="rId28"/>
    <p:sldLayoutId id="2147483746" r:id="rId2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p:txStyles>
    <p:titleStyle>
      <a:lvl1pPr algn="l" rtl="0" eaLnBrk="1" fontAlgn="base" hangingPunct="1">
        <a:spcBef>
          <a:spcPct val="0"/>
        </a:spcBef>
        <a:spcAft>
          <a:spcPct val="0"/>
        </a:spcAft>
        <a:defRPr sz="2000">
          <a:solidFill>
            <a:srgbClr val="E11B22"/>
          </a:solidFill>
          <a:latin typeface="+mj-lt"/>
          <a:ea typeface="+mj-ea"/>
          <a:cs typeface="+mj-cs"/>
        </a:defRPr>
      </a:lvl1pPr>
      <a:lvl2pPr algn="l" rtl="0" eaLnBrk="1" fontAlgn="base" hangingPunct="1">
        <a:spcBef>
          <a:spcPct val="0"/>
        </a:spcBef>
        <a:spcAft>
          <a:spcPct val="0"/>
        </a:spcAft>
        <a:defRPr sz="2000">
          <a:solidFill>
            <a:srgbClr val="E11B22"/>
          </a:solidFill>
          <a:latin typeface="Arial" charset="0"/>
          <a:ea typeface="ＭＳ Ｐゴシック" pitchFamily="108" charset="-128"/>
        </a:defRPr>
      </a:lvl2pPr>
      <a:lvl3pPr algn="l" rtl="0" eaLnBrk="1" fontAlgn="base" hangingPunct="1">
        <a:spcBef>
          <a:spcPct val="0"/>
        </a:spcBef>
        <a:spcAft>
          <a:spcPct val="0"/>
        </a:spcAft>
        <a:defRPr sz="2000">
          <a:solidFill>
            <a:srgbClr val="E11B22"/>
          </a:solidFill>
          <a:latin typeface="Arial" charset="0"/>
          <a:ea typeface="ＭＳ Ｐゴシック" pitchFamily="108" charset="-128"/>
        </a:defRPr>
      </a:lvl3pPr>
      <a:lvl4pPr algn="l" rtl="0" eaLnBrk="1" fontAlgn="base" hangingPunct="1">
        <a:spcBef>
          <a:spcPct val="0"/>
        </a:spcBef>
        <a:spcAft>
          <a:spcPct val="0"/>
        </a:spcAft>
        <a:defRPr sz="2000">
          <a:solidFill>
            <a:srgbClr val="E11B22"/>
          </a:solidFill>
          <a:latin typeface="Arial" charset="0"/>
          <a:ea typeface="ＭＳ Ｐゴシック" pitchFamily="108" charset="-128"/>
        </a:defRPr>
      </a:lvl4pPr>
      <a:lvl5pPr algn="l" rtl="0" eaLnBrk="1" fontAlgn="base" hangingPunct="1">
        <a:spcBef>
          <a:spcPct val="0"/>
        </a:spcBef>
        <a:spcAft>
          <a:spcPct val="0"/>
        </a:spcAft>
        <a:defRPr sz="2000">
          <a:solidFill>
            <a:srgbClr val="E11B22"/>
          </a:solidFill>
          <a:latin typeface="Arial" charset="0"/>
          <a:ea typeface="ＭＳ Ｐゴシック" pitchFamily="108" charset="-128"/>
        </a:defRPr>
      </a:lvl5pPr>
      <a:lvl6pPr marL="457200" algn="l" rtl="0" eaLnBrk="1" fontAlgn="base" hangingPunct="1">
        <a:spcBef>
          <a:spcPct val="0"/>
        </a:spcBef>
        <a:spcAft>
          <a:spcPct val="0"/>
        </a:spcAft>
        <a:defRPr sz="2000">
          <a:solidFill>
            <a:srgbClr val="E11B22"/>
          </a:solidFill>
          <a:latin typeface="Arial" charset="0"/>
          <a:ea typeface="ＭＳ Ｐゴシック" pitchFamily="108" charset="-128"/>
        </a:defRPr>
      </a:lvl6pPr>
      <a:lvl7pPr marL="914400" algn="l" rtl="0" eaLnBrk="1" fontAlgn="base" hangingPunct="1">
        <a:spcBef>
          <a:spcPct val="0"/>
        </a:spcBef>
        <a:spcAft>
          <a:spcPct val="0"/>
        </a:spcAft>
        <a:defRPr sz="2000">
          <a:solidFill>
            <a:srgbClr val="E11B22"/>
          </a:solidFill>
          <a:latin typeface="Arial" charset="0"/>
          <a:ea typeface="ＭＳ Ｐゴシック" pitchFamily="108" charset="-128"/>
        </a:defRPr>
      </a:lvl7pPr>
      <a:lvl8pPr marL="1371600" algn="l" rtl="0" eaLnBrk="1" fontAlgn="base" hangingPunct="1">
        <a:spcBef>
          <a:spcPct val="0"/>
        </a:spcBef>
        <a:spcAft>
          <a:spcPct val="0"/>
        </a:spcAft>
        <a:defRPr sz="2000">
          <a:solidFill>
            <a:srgbClr val="E11B22"/>
          </a:solidFill>
          <a:latin typeface="Arial" charset="0"/>
          <a:ea typeface="ＭＳ Ｐゴシック" pitchFamily="108" charset="-128"/>
        </a:defRPr>
      </a:lvl8pPr>
      <a:lvl9pPr marL="1828800" algn="l" rtl="0" eaLnBrk="1" fontAlgn="base" hangingPunct="1">
        <a:spcBef>
          <a:spcPct val="0"/>
        </a:spcBef>
        <a:spcAft>
          <a:spcPct val="0"/>
        </a:spcAft>
        <a:defRPr sz="2000">
          <a:solidFill>
            <a:srgbClr val="E11B22"/>
          </a:solidFill>
          <a:latin typeface="Arial" charset="0"/>
          <a:ea typeface="ＭＳ Ｐゴシック" pitchFamily="108" charset="-128"/>
        </a:defRPr>
      </a:lvl9pPr>
    </p:titleStyle>
    <p:bodyStyle>
      <a:lvl1pPr marL="228600" indent="-228600"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cs typeface="+mn-cs"/>
        </a:defRPr>
      </a:lvl1pPr>
      <a:lvl2pPr marL="457200" indent="-228600" algn="l" rtl="0" eaLnBrk="1" fontAlgn="base" hangingPunct="1">
        <a:spcBef>
          <a:spcPts val="400"/>
        </a:spcBef>
        <a:spcAft>
          <a:spcPct val="0"/>
        </a:spcAft>
        <a:buClr>
          <a:schemeClr val="tx1"/>
        </a:buClr>
        <a:buChar char="–"/>
        <a:defRPr sz="1400">
          <a:solidFill>
            <a:schemeClr val="tx1"/>
          </a:solidFill>
          <a:latin typeface="+mn-lt"/>
          <a:ea typeface="+mn-ea"/>
        </a:defRPr>
      </a:lvl2pPr>
      <a:lvl3pPr marL="690563" indent="-228600" algn="l" rtl="0" eaLnBrk="1" fontAlgn="base" hangingPunct="1">
        <a:spcBef>
          <a:spcPts val="400"/>
        </a:spcBef>
        <a:spcAft>
          <a:spcPct val="0"/>
        </a:spcAft>
        <a:buClr>
          <a:schemeClr val="tx1"/>
        </a:buClr>
        <a:buChar char="•"/>
        <a:defRPr sz="1400">
          <a:solidFill>
            <a:schemeClr val="tx1"/>
          </a:solidFill>
          <a:latin typeface="+mn-lt"/>
          <a:ea typeface="+mn-ea"/>
        </a:defRPr>
      </a:lvl3pPr>
      <a:lvl4pPr marL="914400" indent="-225425"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defRPr>
      </a:lvl4pPr>
      <a:lvl5pPr marL="1147763" indent="-231775" algn="l" rtl="0" eaLnBrk="1" fontAlgn="base" hangingPunct="1">
        <a:spcBef>
          <a:spcPts val="4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2880" userDrawn="1">
          <p15:clr>
            <a:srgbClr val="F26B43"/>
          </p15:clr>
        </p15:guide>
        <p15:guide id="3"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6.emf"/><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mailto:Michael.Richerson1@aon.com"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hyperlink" Target="mailto:Tyler.Benware@aon.com" TargetMode="External"/><Relationship Id="rId5" Type="http://schemas.openxmlformats.org/officeDocument/2006/relationships/hyperlink" Target="mailto:Andrew.Mazuro@aon.com" TargetMode="External"/><Relationship Id="rId4" Type="http://schemas.openxmlformats.org/officeDocument/2006/relationships/hyperlink" Target="mailto:Steven.Carleton@aon.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42672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600" b="1" dirty="0">
              <a:solidFill>
                <a:srgbClr val="FFFFFF"/>
              </a:solidFill>
              <a:latin typeface="Calibri" panose="020F0502020204030204" pitchFamily="34" charset="0"/>
            </a:endParaRPr>
          </a:p>
        </p:txBody>
      </p:sp>
      <p:grpSp>
        <p:nvGrpSpPr>
          <p:cNvPr id="4" name="Group 4"/>
          <p:cNvGrpSpPr>
            <a:grpSpLocks noChangeAspect="1"/>
          </p:cNvGrpSpPr>
          <p:nvPr/>
        </p:nvGrpSpPr>
        <p:grpSpPr bwMode="auto">
          <a:xfrm>
            <a:off x="1531557" y="1435099"/>
            <a:ext cx="2680225" cy="1689101"/>
            <a:chOff x="4896" y="3830"/>
            <a:chExt cx="576" cy="363"/>
          </a:xfrm>
        </p:grpSpPr>
        <p:sp>
          <p:nvSpPr>
            <p:cNvPr id="5" name="AutoShape 3"/>
            <p:cNvSpPr>
              <a:spLocks noChangeAspect="1" noChangeArrowheads="1" noTextEdit="1"/>
            </p:cNvSpPr>
            <p:nvPr/>
          </p:nvSpPr>
          <p:spPr bwMode="auto">
            <a:xfrm>
              <a:off x="4896" y="3830"/>
              <a:ext cx="57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 name="Freeform 5"/>
            <p:cNvSpPr>
              <a:spLocks noEditPoints="1"/>
            </p:cNvSpPr>
            <p:nvPr/>
          </p:nvSpPr>
          <p:spPr bwMode="auto">
            <a:xfrm>
              <a:off x="4896" y="3830"/>
              <a:ext cx="576" cy="244"/>
            </a:xfrm>
            <a:custGeom>
              <a:avLst/>
              <a:gdLst>
                <a:gd name="T0" fmla="*/ 1632 w 4719"/>
                <a:gd name="T1" fmla="*/ 0 h 1998"/>
                <a:gd name="T2" fmla="*/ 1905 w 4719"/>
                <a:gd name="T3" fmla="*/ 1951 h 1998"/>
                <a:gd name="T4" fmla="*/ 1473 w 4719"/>
                <a:gd name="T5" fmla="*/ 1951 h 1998"/>
                <a:gd name="T6" fmla="*/ 1281 w 4719"/>
                <a:gd name="T7" fmla="*/ 588 h 1998"/>
                <a:gd name="T8" fmla="*/ 1277 w 4719"/>
                <a:gd name="T9" fmla="*/ 585 h 1998"/>
                <a:gd name="T10" fmla="*/ 950 w 4719"/>
                <a:gd name="T11" fmla="*/ 1206 h 1998"/>
                <a:gd name="T12" fmla="*/ 1299 w 4719"/>
                <a:gd name="T13" fmla="*/ 1206 h 1998"/>
                <a:gd name="T14" fmla="*/ 1354 w 4719"/>
                <a:gd name="T15" fmla="*/ 1568 h 1998"/>
                <a:gd name="T16" fmla="*/ 762 w 4719"/>
                <a:gd name="T17" fmla="*/ 1568 h 1998"/>
                <a:gd name="T18" fmla="*/ 559 w 4719"/>
                <a:gd name="T19" fmla="*/ 1951 h 1998"/>
                <a:gd name="T20" fmla="*/ 77 w 4719"/>
                <a:gd name="T21" fmla="*/ 1951 h 1998"/>
                <a:gd name="T22" fmla="*/ 266 w 4719"/>
                <a:gd name="T23" fmla="*/ 1568 h 1998"/>
                <a:gd name="T24" fmla="*/ 0 w 4719"/>
                <a:gd name="T25" fmla="*/ 1568 h 1998"/>
                <a:gd name="T26" fmla="*/ 186 w 4719"/>
                <a:gd name="T27" fmla="*/ 1206 h 1998"/>
                <a:gd name="T28" fmla="*/ 458 w 4719"/>
                <a:gd name="T29" fmla="*/ 1206 h 1998"/>
                <a:gd name="T30" fmla="*/ 1095 w 4719"/>
                <a:gd name="T31" fmla="*/ 0 h 1998"/>
                <a:gd name="T32" fmla="*/ 1632 w 4719"/>
                <a:gd name="T33" fmla="*/ 0 h 1998"/>
                <a:gd name="T34" fmla="*/ 4719 w 4719"/>
                <a:gd name="T35" fmla="*/ 452 h 1998"/>
                <a:gd name="T36" fmla="*/ 4457 w 4719"/>
                <a:gd name="T37" fmla="*/ 1951 h 1998"/>
                <a:gd name="T38" fmla="*/ 4025 w 4719"/>
                <a:gd name="T39" fmla="*/ 1951 h 1998"/>
                <a:gd name="T40" fmla="*/ 3699 w 4719"/>
                <a:gd name="T41" fmla="*/ 1198 h 1998"/>
                <a:gd name="T42" fmla="*/ 3566 w 4719"/>
                <a:gd name="T43" fmla="*/ 1951 h 1998"/>
                <a:gd name="T44" fmla="*/ 3130 w 4719"/>
                <a:gd name="T45" fmla="*/ 1951 h 1998"/>
                <a:gd name="T46" fmla="*/ 3180 w 4719"/>
                <a:gd name="T47" fmla="*/ 1605 h 1998"/>
                <a:gd name="T48" fmla="*/ 2507 w 4719"/>
                <a:gd name="T49" fmla="*/ 1994 h 1998"/>
                <a:gd name="T50" fmla="*/ 1937 w 4719"/>
                <a:gd name="T51" fmla="*/ 1695 h 1998"/>
                <a:gd name="T52" fmla="*/ 1825 w 4719"/>
                <a:gd name="T53" fmla="*/ 912 h 1998"/>
                <a:gd name="T54" fmla="*/ 2478 w 4719"/>
                <a:gd name="T55" fmla="*/ 421 h 1998"/>
                <a:gd name="T56" fmla="*/ 3170 w 4719"/>
                <a:gd name="T57" fmla="*/ 762 h 1998"/>
                <a:gd name="T58" fmla="*/ 3282 w 4719"/>
                <a:gd name="T59" fmla="*/ 1046 h 1998"/>
                <a:gd name="T60" fmla="*/ 3388 w 4719"/>
                <a:gd name="T61" fmla="*/ 452 h 1998"/>
                <a:gd name="T62" fmla="*/ 3812 w 4719"/>
                <a:gd name="T63" fmla="*/ 452 h 1998"/>
                <a:gd name="T64" fmla="*/ 4146 w 4719"/>
                <a:gd name="T65" fmla="*/ 1210 h 1998"/>
                <a:gd name="T66" fmla="*/ 4279 w 4719"/>
                <a:gd name="T67" fmla="*/ 452 h 1998"/>
                <a:gd name="T68" fmla="*/ 4719 w 4719"/>
                <a:gd name="T69" fmla="*/ 452 h 1998"/>
                <a:gd name="T70" fmla="*/ 2774 w 4719"/>
                <a:gd name="T71" fmla="*/ 933 h 1998"/>
                <a:gd name="T72" fmla="*/ 2430 w 4719"/>
                <a:gd name="T73" fmla="*/ 835 h 1998"/>
                <a:gd name="T74" fmla="*/ 2209 w 4719"/>
                <a:gd name="T75" fmla="*/ 1071 h 1998"/>
                <a:gd name="T76" fmla="*/ 2331 w 4719"/>
                <a:gd name="T77" fmla="*/ 1528 h 1998"/>
                <a:gd name="T78" fmla="*/ 2587 w 4719"/>
                <a:gd name="T79" fmla="*/ 1573 h 1998"/>
                <a:gd name="T80" fmla="*/ 2810 w 4719"/>
                <a:gd name="T81" fmla="*/ 1376 h 1998"/>
                <a:gd name="T82" fmla="*/ 2774 w 4719"/>
                <a:gd name="T83" fmla="*/ 933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19" h="1998">
                  <a:moveTo>
                    <a:pt x="1632" y="0"/>
                  </a:moveTo>
                  <a:cubicBezTo>
                    <a:pt x="1905" y="1951"/>
                    <a:pt x="1905" y="1951"/>
                    <a:pt x="1905" y="1951"/>
                  </a:cubicBezTo>
                  <a:cubicBezTo>
                    <a:pt x="1473" y="1951"/>
                    <a:pt x="1473" y="1951"/>
                    <a:pt x="1473" y="1951"/>
                  </a:cubicBezTo>
                  <a:cubicBezTo>
                    <a:pt x="1281" y="588"/>
                    <a:pt x="1281" y="588"/>
                    <a:pt x="1281" y="588"/>
                  </a:cubicBezTo>
                  <a:cubicBezTo>
                    <a:pt x="1277" y="585"/>
                    <a:pt x="1277" y="585"/>
                    <a:pt x="1277" y="585"/>
                  </a:cubicBezTo>
                  <a:cubicBezTo>
                    <a:pt x="950" y="1206"/>
                    <a:pt x="950" y="1206"/>
                    <a:pt x="950" y="1206"/>
                  </a:cubicBezTo>
                  <a:cubicBezTo>
                    <a:pt x="1299" y="1206"/>
                    <a:pt x="1299" y="1206"/>
                    <a:pt x="1299" y="1206"/>
                  </a:cubicBezTo>
                  <a:cubicBezTo>
                    <a:pt x="1354" y="1568"/>
                    <a:pt x="1354" y="1568"/>
                    <a:pt x="1354" y="1568"/>
                  </a:cubicBezTo>
                  <a:cubicBezTo>
                    <a:pt x="762" y="1568"/>
                    <a:pt x="762" y="1568"/>
                    <a:pt x="762" y="1568"/>
                  </a:cubicBezTo>
                  <a:cubicBezTo>
                    <a:pt x="559" y="1951"/>
                    <a:pt x="559" y="1951"/>
                    <a:pt x="559" y="1951"/>
                  </a:cubicBezTo>
                  <a:cubicBezTo>
                    <a:pt x="77" y="1951"/>
                    <a:pt x="77" y="1951"/>
                    <a:pt x="77" y="1951"/>
                  </a:cubicBezTo>
                  <a:cubicBezTo>
                    <a:pt x="266" y="1568"/>
                    <a:pt x="266" y="1568"/>
                    <a:pt x="266" y="1568"/>
                  </a:cubicBezTo>
                  <a:cubicBezTo>
                    <a:pt x="0" y="1568"/>
                    <a:pt x="0" y="1568"/>
                    <a:pt x="0" y="1568"/>
                  </a:cubicBezTo>
                  <a:cubicBezTo>
                    <a:pt x="186" y="1206"/>
                    <a:pt x="186" y="1206"/>
                    <a:pt x="186" y="1206"/>
                  </a:cubicBezTo>
                  <a:cubicBezTo>
                    <a:pt x="458" y="1206"/>
                    <a:pt x="458" y="1206"/>
                    <a:pt x="458" y="1206"/>
                  </a:cubicBezTo>
                  <a:cubicBezTo>
                    <a:pt x="1095" y="0"/>
                    <a:pt x="1095" y="0"/>
                    <a:pt x="1095" y="0"/>
                  </a:cubicBezTo>
                  <a:lnTo>
                    <a:pt x="1632" y="0"/>
                  </a:lnTo>
                  <a:close/>
                  <a:moveTo>
                    <a:pt x="4719" y="452"/>
                  </a:moveTo>
                  <a:cubicBezTo>
                    <a:pt x="4457" y="1951"/>
                    <a:pt x="4457" y="1951"/>
                    <a:pt x="4457" y="1951"/>
                  </a:cubicBezTo>
                  <a:cubicBezTo>
                    <a:pt x="4025" y="1951"/>
                    <a:pt x="4025" y="1951"/>
                    <a:pt x="4025" y="1951"/>
                  </a:cubicBezTo>
                  <a:cubicBezTo>
                    <a:pt x="3699" y="1198"/>
                    <a:pt x="3699" y="1198"/>
                    <a:pt x="3699" y="1198"/>
                  </a:cubicBezTo>
                  <a:cubicBezTo>
                    <a:pt x="3649" y="1447"/>
                    <a:pt x="3610" y="1701"/>
                    <a:pt x="3566" y="1951"/>
                  </a:cubicBezTo>
                  <a:cubicBezTo>
                    <a:pt x="3130" y="1951"/>
                    <a:pt x="3130" y="1951"/>
                    <a:pt x="3130" y="1951"/>
                  </a:cubicBezTo>
                  <a:cubicBezTo>
                    <a:pt x="3147" y="1836"/>
                    <a:pt x="3170" y="1718"/>
                    <a:pt x="3180" y="1605"/>
                  </a:cubicBezTo>
                  <a:cubicBezTo>
                    <a:pt x="3040" y="1853"/>
                    <a:pt x="2788" y="1998"/>
                    <a:pt x="2507" y="1994"/>
                  </a:cubicBezTo>
                  <a:cubicBezTo>
                    <a:pt x="2302" y="1991"/>
                    <a:pt x="2051" y="1863"/>
                    <a:pt x="1937" y="1695"/>
                  </a:cubicBezTo>
                  <a:cubicBezTo>
                    <a:pt x="1825" y="912"/>
                    <a:pt x="1825" y="912"/>
                    <a:pt x="1825" y="912"/>
                  </a:cubicBezTo>
                  <a:cubicBezTo>
                    <a:pt x="1925" y="649"/>
                    <a:pt x="2198" y="444"/>
                    <a:pt x="2478" y="421"/>
                  </a:cubicBezTo>
                  <a:cubicBezTo>
                    <a:pt x="2762" y="405"/>
                    <a:pt x="3005" y="526"/>
                    <a:pt x="3170" y="762"/>
                  </a:cubicBezTo>
                  <a:cubicBezTo>
                    <a:pt x="3229" y="848"/>
                    <a:pt x="3261" y="945"/>
                    <a:pt x="3282" y="1046"/>
                  </a:cubicBezTo>
                  <a:cubicBezTo>
                    <a:pt x="3388" y="452"/>
                    <a:pt x="3388" y="452"/>
                    <a:pt x="3388" y="452"/>
                  </a:cubicBezTo>
                  <a:cubicBezTo>
                    <a:pt x="3812" y="452"/>
                    <a:pt x="3812" y="452"/>
                    <a:pt x="3812" y="452"/>
                  </a:cubicBezTo>
                  <a:cubicBezTo>
                    <a:pt x="4146" y="1210"/>
                    <a:pt x="4146" y="1210"/>
                    <a:pt x="4146" y="1210"/>
                  </a:cubicBezTo>
                  <a:cubicBezTo>
                    <a:pt x="4193" y="959"/>
                    <a:pt x="4238" y="706"/>
                    <a:pt x="4279" y="452"/>
                  </a:cubicBezTo>
                  <a:lnTo>
                    <a:pt x="4719" y="452"/>
                  </a:lnTo>
                  <a:close/>
                  <a:moveTo>
                    <a:pt x="2774" y="933"/>
                  </a:moveTo>
                  <a:cubicBezTo>
                    <a:pt x="2689" y="827"/>
                    <a:pt x="2553" y="794"/>
                    <a:pt x="2430" y="835"/>
                  </a:cubicBezTo>
                  <a:cubicBezTo>
                    <a:pt x="2325" y="863"/>
                    <a:pt x="2244" y="977"/>
                    <a:pt x="2209" y="1071"/>
                  </a:cubicBezTo>
                  <a:cubicBezTo>
                    <a:pt x="2147" y="1234"/>
                    <a:pt x="2218" y="1458"/>
                    <a:pt x="2331" y="1528"/>
                  </a:cubicBezTo>
                  <a:cubicBezTo>
                    <a:pt x="2407" y="1575"/>
                    <a:pt x="2496" y="1600"/>
                    <a:pt x="2587" y="1573"/>
                  </a:cubicBezTo>
                  <a:cubicBezTo>
                    <a:pt x="2679" y="1543"/>
                    <a:pt x="2769" y="1469"/>
                    <a:pt x="2810" y="1376"/>
                  </a:cubicBezTo>
                  <a:cubicBezTo>
                    <a:pt x="2869" y="1245"/>
                    <a:pt x="2880" y="1046"/>
                    <a:pt x="2774" y="9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 name="Freeform 6"/>
            <p:cNvSpPr>
              <a:spLocks/>
            </p:cNvSpPr>
            <p:nvPr/>
          </p:nvSpPr>
          <p:spPr bwMode="auto">
            <a:xfrm>
              <a:off x="4905" y="4129"/>
              <a:ext cx="29" cy="47"/>
            </a:xfrm>
            <a:custGeom>
              <a:avLst/>
              <a:gdLst>
                <a:gd name="T0" fmla="*/ 0 w 29"/>
                <a:gd name="T1" fmla="*/ 47 h 47"/>
                <a:gd name="T2" fmla="*/ 0 w 29"/>
                <a:gd name="T3" fmla="*/ 0 h 47"/>
                <a:gd name="T4" fmla="*/ 26 w 29"/>
                <a:gd name="T5" fmla="*/ 0 h 47"/>
                <a:gd name="T6" fmla="*/ 26 w 29"/>
                <a:gd name="T7" fmla="*/ 6 h 47"/>
                <a:gd name="T8" fmla="*/ 10 w 29"/>
                <a:gd name="T9" fmla="*/ 6 h 47"/>
                <a:gd name="T10" fmla="*/ 10 w 29"/>
                <a:gd name="T11" fmla="*/ 19 h 47"/>
                <a:gd name="T12" fmla="*/ 26 w 29"/>
                <a:gd name="T13" fmla="*/ 19 h 47"/>
                <a:gd name="T14" fmla="*/ 26 w 29"/>
                <a:gd name="T15" fmla="*/ 25 h 47"/>
                <a:gd name="T16" fmla="*/ 10 w 29"/>
                <a:gd name="T17" fmla="*/ 25 h 47"/>
                <a:gd name="T18" fmla="*/ 10 w 29"/>
                <a:gd name="T19" fmla="*/ 41 h 47"/>
                <a:gd name="T20" fmla="*/ 29 w 29"/>
                <a:gd name="T21" fmla="*/ 41 h 47"/>
                <a:gd name="T22" fmla="*/ 29 w 29"/>
                <a:gd name="T23" fmla="*/ 47 h 47"/>
                <a:gd name="T24" fmla="*/ 0 w 29"/>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7">
                  <a:moveTo>
                    <a:pt x="0" y="47"/>
                  </a:moveTo>
                  <a:lnTo>
                    <a:pt x="0" y="0"/>
                  </a:lnTo>
                  <a:lnTo>
                    <a:pt x="26" y="0"/>
                  </a:lnTo>
                  <a:lnTo>
                    <a:pt x="26" y="6"/>
                  </a:lnTo>
                  <a:lnTo>
                    <a:pt x="10" y="6"/>
                  </a:lnTo>
                  <a:lnTo>
                    <a:pt x="10" y="19"/>
                  </a:lnTo>
                  <a:lnTo>
                    <a:pt x="26" y="19"/>
                  </a:lnTo>
                  <a:lnTo>
                    <a:pt x="26" y="25"/>
                  </a:lnTo>
                  <a:lnTo>
                    <a:pt x="10" y="25"/>
                  </a:lnTo>
                  <a:lnTo>
                    <a:pt x="10" y="41"/>
                  </a:lnTo>
                  <a:lnTo>
                    <a:pt x="29" y="41"/>
                  </a:lnTo>
                  <a:lnTo>
                    <a:pt x="29" y="4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Freeform 7"/>
            <p:cNvSpPr>
              <a:spLocks/>
            </p:cNvSpPr>
            <p:nvPr/>
          </p:nvSpPr>
          <p:spPr bwMode="auto">
            <a:xfrm>
              <a:off x="4942" y="4141"/>
              <a:ext cx="52" cy="35"/>
            </a:xfrm>
            <a:custGeom>
              <a:avLst/>
              <a:gdLst>
                <a:gd name="T0" fmla="*/ 356 w 430"/>
                <a:gd name="T1" fmla="*/ 285 h 285"/>
                <a:gd name="T2" fmla="*/ 356 w 430"/>
                <a:gd name="T3" fmla="*/ 127 h 285"/>
                <a:gd name="T4" fmla="*/ 347 w 430"/>
                <a:gd name="T5" fmla="*/ 72 h 285"/>
                <a:gd name="T6" fmla="*/ 307 w 430"/>
                <a:gd name="T7" fmla="*/ 50 h 285"/>
                <a:gd name="T8" fmla="*/ 259 w 430"/>
                <a:gd name="T9" fmla="*/ 83 h 285"/>
                <a:gd name="T10" fmla="*/ 252 w 430"/>
                <a:gd name="T11" fmla="*/ 129 h 285"/>
                <a:gd name="T12" fmla="*/ 252 w 430"/>
                <a:gd name="T13" fmla="*/ 285 h 285"/>
                <a:gd name="T14" fmla="*/ 177 w 430"/>
                <a:gd name="T15" fmla="*/ 285 h 285"/>
                <a:gd name="T16" fmla="*/ 177 w 430"/>
                <a:gd name="T17" fmla="*/ 129 h 285"/>
                <a:gd name="T18" fmla="*/ 170 w 430"/>
                <a:gd name="T19" fmla="*/ 75 h 285"/>
                <a:gd name="T20" fmla="*/ 131 w 430"/>
                <a:gd name="T21" fmla="*/ 51 h 285"/>
                <a:gd name="T22" fmla="*/ 80 w 430"/>
                <a:gd name="T23" fmla="*/ 87 h 285"/>
                <a:gd name="T24" fmla="*/ 74 w 430"/>
                <a:gd name="T25" fmla="*/ 134 h 285"/>
                <a:gd name="T26" fmla="*/ 74 w 430"/>
                <a:gd name="T27" fmla="*/ 285 h 285"/>
                <a:gd name="T28" fmla="*/ 0 w 430"/>
                <a:gd name="T29" fmla="*/ 285 h 285"/>
                <a:gd name="T30" fmla="*/ 0 w 430"/>
                <a:gd name="T31" fmla="*/ 7 h 285"/>
                <a:gd name="T32" fmla="*/ 74 w 430"/>
                <a:gd name="T33" fmla="*/ 7 h 285"/>
                <a:gd name="T34" fmla="*/ 74 w 430"/>
                <a:gd name="T35" fmla="*/ 47 h 285"/>
                <a:gd name="T36" fmla="*/ 161 w 430"/>
                <a:gd name="T37" fmla="*/ 0 h 285"/>
                <a:gd name="T38" fmla="*/ 241 w 430"/>
                <a:gd name="T39" fmla="*/ 51 h 285"/>
                <a:gd name="T40" fmla="*/ 333 w 430"/>
                <a:gd name="T41" fmla="*/ 0 h 285"/>
                <a:gd name="T42" fmla="*/ 418 w 430"/>
                <a:gd name="T43" fmla="*/ 45 h 285"/>
                <a:gd name="T44" fmla="*/ 430 w 430"/>
                <a:gd name="T45" fmla="*/ 121 h 285"/>
                <a:gd name="T46" fmla="*/ 430 w 430"/>
                <a:gd name="T47" fmla="*/ 285 h 285"/>
                <a:gd name="T48" fmla="*/ 356 w 430"/>
                <a:gd name="T49"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0" h="285">
                  <a:moveTo>
                    <a:pt x="356" y="285"/>
                  </a:moveTo>
                  <a:cubicBezTo>
                    <a:pt x="356" y="127"/>
                    <a:pt x="356" y="127"/>
                    <a:pt x="356" y="127"/>
                  </a:cubicBezTo>
                  <a:cubicBezTo>
                    <a:pt x="356" y="99"/>
                    <a:pt x="354" y="85"/>
                    <a:pt x="347" y="72"/>
                  </a:cubicBezTo>
                  <a:cubicBezTo>
                    <a:pt x="339" y="59"/>
                    <a:pt x="325" y="50"/>
                    <a:pt x="307" y="50"/>
                  </a:cubicBezTo>
                  <a:cubicBezTo>
                    <a:pt x="286" y="50"/>
                    <a:pt x="268" y="62"/>
                    <a:pt x="259" y="83"/>
                  </a:cubicBezTo>
                  <a:cubicBezTo>
                    <a:pt x="254" y="93"/>
                    <a:pt x="252" y="104"/>
                    <a:pt x="252" y="129"/>
                  </a:cubicBezTo>
                  <a:cubicBezTo>
                    <a:pt x="252" y="285"/>
                    <a:pt x="252" y="285"/>
                    <a:pt x="252" y="285"/>
                  </a:cubicBezTo>
                  <a:cubicBezTo>
                    <a:pt x="177" y="285"/>
                    <a:pt x="177" y="285"/>
                    <a:pt x="177" y="285"/>
                  </a:cubicBezTo>
                  <a:cubicBezTo>
                    <a:pt x="177" y="129"/>
                    <a:pt x="177" y="129"/>
                    <a:pt x="177" y="129"/>
                  </a:cubicBezTo>
                  <a:cubicBezTo>
                    <a:pt x="177" y="100"/>
                    <a:pt x="175" y="86"/>
                    <a:pt x="170" y="75"/>
                  </a:cubicBezTo>
                  <a:cubicBezTo>
                    <a:pt x="163" y="60"/>
                    <a:pt x="150" y="51"/>
                    <a:pt x="131" y="51"/>
                  </a:cubicBezTo>
                  <a:cubicBezTo>
                    <a:pt x="104" y="51"/>
                    <a:pt x="87" y="65"/>
                    <a:pt x="80" y="87"/>
                  </a:cubicBezTo>
                  <a:cubicBezTo>
                    <a:pt x="76" y="99"/>
                    <a:pt x="74" y="115"/>
                    <a:pt x="74" y="134"/>
                  </a:cubicBezTo>
                  <a:cubicBezTo>
                    <a:pt x="74" y="285"/>
                    <a:pt x="74" y="285"/>
                    <a:pt x="74" y="285"/>
                  </a:cubicBezTo>
                  <a:cubicBezTo>
                    <a:pt x="0" y="285"/>
                    <a:pt x="0" y="285"/>
                    <a:pt x="0" y="285"/>
                  </a:cubicBezTo>
                  <a:cubicBezTo>
                    <a:pt x="0" y="7"/>
                    <a:pt x="0" y="7"/>
                    <a:pt x="0" y="7"/>
                  </a:cubicBezTo>
                  <a:cubicBezTo>
                    <a:pt x="74" y="7"/>
                    <a:pt x="74" y="7"/>
                    <a:pt x="74" y="7"/>
                  </a:cubicBezTo>
                  <a:cubicBezTo>
                    <a:pt x="74" y="47"/>
                    <a:pt x="74" y="47"/>
                    <a:pt x="74" y="47"/>
                  </a:cubicBezTo>
                  <a:cubicBezTo>
                    <a:pt x="93" y="17"/>
                    <a:pt x="123" y="0"/>
                    <a:pt x="161" y="0"/>
                  </a:cubicBezTo>
                  <a:cubicBezTo>
                    <a:pt x="200" y="0"/>
                    <a:pt x="227" y="17"/>
                    <a:pt x="241" y="51"/>
                  </a:cubicBezTo>
                  <a:cubicBezTo>
                    <a:pt x="262" y="17"/>
                    <a:pt x="295" y="0"/>
                    <a:pt x="333" y="0"/>
                  </a:cubicBezTo>
                  <a:cubicBezTo>
                    <a:pt x="373" y="0"/>
                    <a:pt x="403" y="17"/>
                    <a:pt x="418" y="45"/>
                  </a:cubicBezTo>
                  <a:cubicBezTo>
                    <a:pt x="427" y="63"/>
                    <a:pt x="430" y="77"/>
                    <a:pt x="430" y="121"/>
                  </a:cubicBezTo>
                  <a:cubicBezTo>
                    <a:pt x="430" y="285"/>
                    <a:pt x="430" y="285"/>
                    <a:pt x="430" y="285"/>
                  </a:cubicBezTo>
                  <a:lnTo>
                    <a:pt x="356" y="2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 name="Freeform 8"/>
            <p:cNvSpPr>
              <a:spLocks noEditPoints="1"/>
            </p:cNvSpPr>
            <p:nvPr/>
          </p:nvSpPr>
          <p:spPr bwMode="auto">
            <a:xfrm>
              <a:off x="5004" y="4141"/>
              <a:ext cx="36" cy="52"/>
            </a:xfrm>
            <a:custGeom>
              <a:avLst/>
              <a:gdLst>
                <a:gd name="T0" fmla="*/ 73 w 291"/>
                <a:gd name="T1" fmla="*/ 243 h 423"/>
                <a:gd name="T2" fmla="*/ 73 w 291"/>
                <a:gd name="T3" fmla="*/ 423 h 423"/>
                <a:gd name="T4" fmla="*/ 0 w 291"/>
                <a:gd name="T5" fmla="*/ 423 h 423"/>
                <a:gd name="T6" fmla="*/ 0 w 291"/>
                <a:gd name="T7" fmla="*/ 7 h 423"/>
                <a:gd name="T8" fmla="*/ 73 w 291"/>
                <a:gd name="T9" fmla="*/ 7 h 423"/>
                <a:gd name="T10" fmla="*/ 73 w 291"/>
                <a:gd name="T11" fmla="*/ 51 h 423"/>
                <a:gd name="T12" fmla="*/ 167 w 291"/>
                <a:gd name="T13" fmla="*/ 0 h 423"/>
                <a:gd name="T14" fmla="*/ 291 w 291"/>
                <a:gd name="T15" fmla="*/ 140 h 423"/>
                <a:gd name="T16" fmla="*/ 159 w 291"/>
                <a:gd name="T17" fmla="*/ 291 h 423"/>
                <a:gd name="T18" fmla="*/ 73 w 291"/>
                <a:gd name="T19" fmla="*/ 243 h 423"/>
                <a:gd name="T20" fmla="*/ 212 w 291"/>
                <a:gd name="T21" fmla="*/ 142 h 423"/>
                <a:gd name="T22" fmla="*/ 145 w 291"/>
                <a:gd name="T23" fmla="*/ 43 h 423"/>
                <a:gd name="T24" fmla="*/ 73 w 291"/>
                <a:gd name="T25" fmla="*/ 147 h 423"/>
                <a:gd name="T26" fmla="*/ 141 w 291"/>
                <a:gd name="T27" fmla="*/ 248 h 423"/>
                <a:gd name="T28" fmla="*/ 212 w 291"/>
                <a:gd name="T29" fmla="*/ 14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23">
                  <a:moveTo>
                    <a:pt x="73" y="243"/>
                  </a:moveTo>
                  <a:cubicBezTo>
                    <a:pt x="73" y="423"/>
                    <a:pt x="73" y="423"/>
                    <a:pt x="73" y="423"/>
                  </a:cubicBezTo>
                  <a:cubicBezTo>
                    <a:pt x="0" y="423"/>
                    <a:pt x="0" y="423"/>
                    <a:pt x="0" y="423"/>
                  </a:cubicBezTo>
                  <a:cubicBezTo>
                    <a:pt x="0" y="7"/>
                    <a:pt x="0" y="7"/>
                    <a:pt x="0" y="7"/>
                  </a:cubicBezTo>
                  <a:cubicBezTo>
                    <a:pt x="73" y="7"/>
                    <a:pt x="73" y="7"/>
                    <a:pt x="73" y="7"/>
                  </a:cubicBezTo>
                  <a:cubicBezTo>
                    <a:pt x="73" y="51"/>
                    <a:pt x="73" y="51"/>
                    <a:pt x="73" y="51"/>
                  </a:cubicBezTo>
                  <a:cubicBezTo>
                    <a:pt x="98" y="17"/>
                    <a:pt x="126" y="0"/>
                    <a:pt x="167" y="0"/>
                  </a:cubicBezTo>
                  <a:cubicBezTo>
                    <a:pt x="238" y="0"/>
                    <a:pt x="291" y="56"/>
                    <a:pt x="291" y="140"/>
                  </a:cubicBezTo>
                  <a:cubicBezTo>
                    <a:pt x="291" y="224"/>
                    <a:pt x="236" y="291"/>
                    <a:pt x="159" y="291"/>
                  </a:cubicBezTo>
                  <a:cubicBezTo>
                    <a:pt x="125" y="291"/>
                    <a:pt x="96" y="276"/>
                    <a:pt x="73" y="243"/>
                  </a:cubicBezTo>
                  <a:close/>
                  <a:moveTo>
                    <a:pt x="212" y="142"/>
                  </a:moveTo>
                  <a:cubicBezTo>
                    <a:pt x="212" y="79"/>
                    <a:pt x="181" y="43"/>
                    <a:pt x="145" y="43"/>
                  </a:cubicBezTo>
                  <a:cubicBezTo>
                    <a:pt x="110" y="43"/>
                    <a:pt x="73" y="73"/>
                    <a:pt x="73" y="147"/>
                  </a:cubicBezTo>
                  <a:cubicBezTo>
                    <a:pt x="73" y="206"/>
                    <a:pt x="97" y="248"/>
                    <a:pt x="141" y="248"/>
                  </a:cubicBezTo>
                  <a:cubicBezTo>
                    <a:pt x="189" y="248"/>
                    <a:pt x="212" y="196"/>
                    <a:pt x="212" y="1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 name="Freeform 9"/>
            <p:cNvSpPr>
              <a:spLocks noEditPoints="1"/>
            </p:cNvSpPr>
            <p:nvPr/>
          </p:nvSpPr>
          <p:spPr bwMode="auto">
            <a:xfrm>
              <a:off x="5045" y="4141"/>
              <a:ext cx="36" cy="36"/>
            </a:xfrm>
            <a:custGeom>
              <a:avLst/>
              <a:gdLst>
                <a:gd name="T0" fmla="*/ 0 w 294"/>
                <a:gd name="T1" fmla="*/ 143 h 291"/>
                <a:gd name="T2" fmla="*/ 148 w 294"/>
                <a:gd name="T3" fmla="*/ 0 h 291"/>
                <a:gd name="T4" fmla="*/ 294 w 294"/>
                <a:gd name="T5" fmla="*/ 143 h 291"/>
                <a:gd name="T6" fmla="*/ 147 w 294"/>
                <a:gd name="T7" fmla="*/ 291 h 291"/>
                <a:gd name="T8" fmla="*/ 0 w 294"/>
                <a:gd name="T9" fmla="*/ 143 h 291"/>
                <a:gd name="T10" fmla="*/ 217 w 294"/>
                <a:gd name="T11" fmla="*/ 145 h 291"/>
                <a:gd name="T12" fmla="*/ 147 w 294"/>
                <a:gd name="T13" fmla="*/ 38 h 291"/>
                <a:gd name="T14" fmla="*/ 77 w 294"/>
                <a:gd name="T15" fmla="*/ 145 h 291"/>
                <a:gd name="T16" fmla="*/ 147 w 294"/>
                <a:gd name="T17" fmla="*/ 253 h 291"/>
                <a:gd name="T18" fmla="*/ 217 w 294"/>
                <a:gd name="T19" fmla="*/ 1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1">
                  <a:moveTo>
                    <a:pt x="0" y="143"/>
                  </a:moveTo>
                  <a:cubicBezTo>
                    <a:pt x="0" y="57"/>
                    <a:pt x="64" y="0"/>
                    <a:pt x="148" y="0"/>
                  </a:cubicBezTo>
                  <a:cubicBezTo>
                    <a:pt x="230" y="0"/>
                    <a:pt x="294" y="59"/>
                    <a:pt x="294" y="143"/>
                  </a:cubicBezTo>
                  <a:cubicBezTo>
                    <a:pt x="294" y="235"/>
                    <a:pt x="226" y="291"/>
                    <a:pt x="147" y="291"/>
                  </a:cubicBezTo>
                  <a:cubicBezTo>
                    <a:pt x="68" y="291"/>
                    <a:pt x="0" y="236"/>
                    <a:pt x="0" y="143"/>
                  </a:cubicBezTo>
                  <a:close/>
                  <a:moveTo>
                    <a:pt x="217" y="145"/>
                  </a:moveTo>
                  <a:cubicBezTo>
                    <a:pt x="217" y="76"/>
                    <a:pt x="188" y="38"/>
                    <a:pt x="147" y="38"/>
                  </a:cubicBezTo>
                  <a:cubicBezTo>
                    <a:pt x="107" y="38"/>
                    <a:pt x="77" y="78"/>
                    <a:pt x="77" y="145"/>
                  </a:cubicBezTo>
                  <a:cubicBezTo>
                    <a:pt x="77" y="214"/>
                    <a:pt x="109" y="253"/>
                    <a:pt x="147" y="253"/>
                  </a:cubicBezTo>
                  <a:cubicBezTo>
                    <a:pt x="185" y="253"/>
                    <a:pt x="217" y="215"/>
                    <a:pt x="217" y="1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 name="Freeform 10"/>
            <p:cNvSpPr>
              <a:spLocks/>
            </p:cNvSpPr>
            <p:nvPr/>
          </p:nvSpPr>
          <p:spPr bwMode="auto">
            <a:xfrm>
              <a:off x="5083" y="4141"/>
              <a:ext cx="55" cy="35"/>
            </a:xfrm>
            <a:custGeom>
              <a:avLst/>
              <a:gdLst>
                <a:gd name="T0" fmla="*/ 42 w 55"/>
                <a:gd name="T1" fmla="*/ 35 h 35"/>
                <a:gd name="T2" fmla="*/ 36 w 55"/>
                <a:gd name="T3" fmla="*/ 35 h 35"/>
                <a:gd name="T4" fmla="*/ 27 w 55"/>
                <a:gd name="T5" fmla="*/ 12 h 35"/>
                <a:gd name="T6" fmla="*/ 19 w 55"/>
                <a:gd name="T7" fmla="*/ 35 h 35"/>
                <a:gd name="T8" fmla="*/ 12 w 55"/>
                <a:gd name="T9" fmla="*/ 35 h 35"/>
                <a:gd name="T10" fmla="*/ 0 w 55"/>
                <a:gd name="T11" fmla="*/ 2 h 35"/>
                <a:gd name="T12" fmla="*/ 9 w 55"/>
                <a:gd name="T13" fmla="*/ 0 h 35"/>
                <a:gd name="T14" fmla="*/ 17 w 55"/>
                <a:gd name="T15" fmla="*/ 24 h 35"/>
                <a:gd name="T16" fmla="*/ 26 w 55"/>
                <a:gd name="T17" fmla="*/ 1 h 35"/>
                <a:gd name="T18" fmla="*/ 32 w 55"/>
                <a:gd name="T19" fmla="*/ 1 h 35"/>
                <a:gd name="T20" fmla="*/ 40 w 55"/>
                <a:gd name="T21" fmla="*/ 24 h 35"/>
                <a:gd name="T22" fmla="*/ 48 w 55"/>
                <a:gd name="T23" fmla="*/ 0 h 35"/>
                <a:gd name="T24" fmla="*/ 55 w 55"/>
                <a:gd name="T25" fmla="*/ 2 h 35"/>
                <a:gd name="T26" fmla="*/ 42 w 5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5">
                  <a:moveTo>
                    <a:pt x="42" y="35"/>
                  </a:moveTo>
                  <a:lnTo>
                    <a:pt x="36" y="35"/>
                  </a:lnTo>
                  <a:lnTo>
                    <a:pt x="27" y="12"/>
                  </a:lnTo>
                  <a:lnTo>
                    <a:pt x="19" y="35"/>
                  </a:lnTo>
                  <a:lnTo>
                    <a:pt x="12" y="35"/>
                  </a:lnTo>
                  <a:lnTo>
                    <a:pt x="0" y="2"/>
                  </a:lnTo>
                  <a:lnTo>
                    <a:pt x="9" y="0"/>
                  </a:lnTo>
                  <a:lnTo>
                    <a:pt x="17" y="24"/>
                  </a:lnTo>
                  <a:lnTo>
                    <a:pt x="26" y="1"/>
                  </a:lnTo>
                  <a:lnTo>
                    <a:pt x="32" y="1"/>
                  </a:lnTo>
                  <a:lnTo>
                    <a:pt x="40" y="24"/>
                  </a:lnTo>
                  <a:lnTo>
                    <a:pt x="48" y="0"/>
                  </a:lnTo>
                  <a:lnTo>
                    <a:pt x="55" y="2"/>
                  </a:lnTo>
                  <a:lnTo>
                    <a:pt x="4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 name="Freeform 11"/>
            <p:cNvSpPr>
              <a:spLocks noEditPoints="1"/>
            </p:cNvSpPr>
            <p:nvPr/>
          </p:nvSpPr>
          <p:spPr bwMode="auto">
            <a:xfrm>
              <a:off x="5141" y="4141"/>
              <a:ext cx="32" cy="36"/>
            </a:xfrm>
            <a:custGeom>
              <a:avLst/>
              <a:gdLst>
                <a:gd name="T0" fmla="*/ 259 w 262"/>
                <a:gd name="T1" fmla="*/ 259 h 291"/>
                <a:gd name="T2" fmla="*/ 149 w 262"/>
                <a:gd name="T3" fmla="*/ 291 h 291"/>
                <a:gd name="T4" fmla="*/ 53 w 262"/>
                <a:gd name="T5" fmla="*/ 259 h 291"/>
                <a:gd name="T6" fmla="*/ 0 w 262"/>
                <a:gd name="T7" fmla="*/ 140 h 291"/>
                <a:gd name="T8" fmla="*/ 49 w 262"/>
                <a:gd name="T9" fmla="*/ 30 h 291"/>
                <a:gd name="T10" fmla="*/ 141 w 262"/>
                <a:gd name="T11" fmla="*/ 0 h 291"/>
                <a:gd name="T12" fmla="*/ 234 w 262"/>
                <a:gd name="T13" fmla="*/ 41 h 291"/>
                <a:gd name="T14" fmla="*/ 262 w 262"/>
                <a:gd name="T15" fmla="*/ 132 h 291"/>
                <a:gd name="T16" fmla="*/ 262 w 262"/>
                <a:gd name="T17" fmla="*/ 152 h 291"/>
                <a:gd name="T18" fmla="*/ 78 w 262"/>
                <a:gd name="T19" fmla="*/ 152 h 291"/>
                <a:gd name="T20" fmla="*/ 164 w 262"/>
                <a:gd name="T21" fmla="*/ 244 h 291"/>
                <a:gd name="T22" fmla="*/ 237 w 262"/>
                <a:gd name="T23" fmla="*/ 219 h 291"/>
                <a:gd name="T24" fmla="*/ 259 w 262"/>
                <a:gd name="T25" fmla="*/ 259 h 291"/>
                <a:gd name="T26" fmla="*/ 196 w 262"/>
                <a:gd name="T27" fmla="*/ 107 h 291"/>
                <a:gd name="T28" fmla="*/ 141 w 262"/>
                <a:gd name="T29" fmla="*/ 37 h 291"/>
                <a:gd name="T30" fmla="*/ 79 w 262"/>
                <a:gd name="T31" fmla="*/ 114 h 291"/>
                <a:gd name="T32" fmla="*/ 196 w 262"/>
                <a:gd name="T33" fmla="*/ 114 h 291"/>
                <a:gd name="T34" fmla="*/ 196 w 262"/>
                <a:gd name="T35" fmla="*/ 10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2" h="291">
                  <a:moveTo>
                    <a:pt x="259" y="259"/>
                  </a:moveTo>
                  <a:cubicBezTo>
                    <a:pt x="225" y="281"/>
                    <a:pt x="187" y="291"/>
                    <a:pt x="149" y="291"/>
                  </a:cubicBezTo>
                  <a:cubicBezTo>
                    <a:pt x="110" y="291"/>
                    <a:pt x="78" y="281"/>
                    <a:pt x="53" y="259"/>
                  </a:cubicBezTo>
                  <a:cubicBezTo>
                    <a:pt x="18" y="232"/>
                    <a:pt x="0" y="188"/>
                    <a:pt x="0" y="140"/>
                  </a:cubicBezTo>
                  <a:cubicBezTo>
                    <a:pt x="0" y="96"/>
                    <a:pt x="18" y="55"/>
                    <a:pt x="49" y="30"/>
                  </a:cubicBezTo>
                  <a:cubicBezTo>
                    <a:pt x="73" y="11"/>
                    <a:pt x="104" y="0"/>
                    <a:pt x="141" y="0"/>
                  </a:cubicBezTo>
                  <a:cubicBezTo>
                    <a:pt x="183" y="0"/>
                    <a:pt x="214" y="14"/>
                    <a:pt x="234" y="41"/>
                  </a:cubicBezTo>
                  <a:cubicBezTo>
                    <a:pt x="253" y="65"/>
                    <a:pt x="262" y="97"/>
                    <a:pt x="262" y="132"/>
                  </a:cubicBezTo>
                  <a:cubicBezTo>
                    <a:pt x="262" y="137"/>
                    <a:pt x="262" y="144"/>
                    <a:pt x="262" y="152"/>
                  </a:cubicBezTo>
                  <a:cubicBezTo>
                    <a:pt x="78" y="152"/>
                    <a:pt x="78" y="152"/>
                    <a:pt x="78" y="152"/>
                  </a:cubicBezTo>
                  <a:cubicBezTo>
                    <a:pt x="79" y="208"/>
                    <a:pt x="110" y="244"/>
                    <a:pt x="164" y="244"/>
                  </a:cubicBezTo>
                  <a:cubicBezTo>
                    <a:pt x="188" y="244"/>
                    <a:pt x="215" y="234"/>
                    <a:pt x="237" y="219"/>
                  </a:cubicBezTo>
                  <a:lnTo>
                    <a:pt x="259" y="259"/>
                  </a:lnTo>
                  <a:close/>
                  <a:moveTo>
                    <a:pt x="196" y="107"/>
                  </a:moveTo>
                  <a:cubicBezTo>
                    <a:pt x="196" y="66"/>
                    <a:pt x="177" y="37"/>
                    <a:pt x="141" y="37"/>
                  </a:cubicBezTo>
                  <a:cubicBezTo>
                    <a:pt x="105" y="37"/>
                    <a:pt x="81" y="62"/>
                    <a:pt x="79" y="114"/>
                  </a:cubicBezTo>
                  <a:cubicBezTo>
                    <a:pt x="196" y="114"/>
                    <a:pt x="196" y="114"/>
                    <a:pt x="196" y="114"/>
                  </a:cubicBezTo>
                  <a:lnTo>
                    <a:pt x="196"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181" y="4141"/>
              <a:ext cx="23" cy="35"/>
            </a:xfrm>
            <a:custGeom>
              <a:avLst/>
              <a:gdLst>
                <a:gd name="T0" fmla="*/ 166 w 190"/>
                <a:gd name="T1" fmla="*/ 77 h 285"/>
                <a:gd name="T2" fmla="*/ 130 w 190"/>
                <a:gd name="T3" fmla="*/ 66 h 285"/>
                <a:gd name="T4" fmla="*/ 82 w 190"/>
                <a:gd name="T5" fmla="*/ 107 h 285"/>
                <a:gd name="T6" fmla="*/ 74 w 190"/>
                <a:gd name="T7" fmla="*/ 171 h 285"/>
                <a:gd name="T8" fmla="*/ 74 w 190"/>
                <a:gd name="T9" fmla="*/ 285 h 285"/>
                <a:gd name="T10" fmla="*/ 0 w 190"/>
                <a:gd name="T11" fmla="*/ 285 h 285"/>
                <a:gd name="T12" fmla="*/ 0 w 190"/>
                <a:gd name="T13" fmla="*/ 7 h 285"/>
                <a:gd name="T14" fmla="*/ 74 w 190"/>
                <a:gd name="T15" fmla="*/ 7 h 285"/>
                <a:gd name="T16" fmla="*/ 74 w 190"/>
                <a:gd name="T17" fmla="*/ 61 h 285"/>
                <a:gd name="T18" fmla="*/ 80 w 190"/>
                <a:gd name="T19" fmla="*/ 47 h 285"/>
                <a:gd name="T20" fmla="*/ 138 w 190"/>
                <a:gd name="T21" fmla="*/ 0 h 285"/>
                <a:gd name="T22" fmla="*/ 190 w 190"/>
                <a:gd name="T23" fmla="*/ 23 h 285"/>
                <a:gd name="T24" fmla="*/ 166 w 190"/>
                <a:gd name="T25" fmla="*/ 7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85">
                  <a:moveTo>
                    <a:pt x="166" y="77"/>
                  </a:moveTo>
                  <a:cubicBezTo>
                    <a:pt x="154" y="69"/>
                    <a:pt x="141" y="66"/>
                    <a:pt x="130" y="66"/>
                  </a:cubicBezTo>
                  <a:cubicBezTo>
                    <a:pt x="108" y="66"/>
                    <a:pt x="90" y="81"/>
                    <a:pt x="82" y="107"/>
                  </a:cubicBezTo>
                  <a:cubicBezTo>
                    <a:pt x="76" y="122"/>
                    <a:pt x="74" y="139"/>
                    <a:pt x="74" y="171"/>
                  </a:cubicBezTo>
                  <a:cubicBezTo>
                    <a:pt x="74" y="285"/>
                    <a:pt x="74" y="285"/>
                    <a:pt x="74" y="285"/>
                  </a:cubicBezTo>
                  <a:cubicBezTo>
                    <a:pt x="0" y="285"/>
                    <a:pt x="0" y="285"/>
                    <a:pt x="0" y="285"/>
                  </a:cubicBezTo>
                  <a:cubicBezTo>
                    <a:pt x="0" y="7"/>
                    <a:pt x="0" y="7"/>
                    <a:pt x="0" y="7"/>
                  </a:cubicBezTo>
                  <a:cubicBezTo>
                    <a:pt x="74" y="7"/>
                    <a:pt x="74" y="7"/>
                    <a:pt x="74" y="7"/>
                  </a:cubicBezTo>
                  <a:cubicBezTo>
                    <a:pt x="74" y="61"/>
                    <a:pt x="74" y="61"/>
                    <a:pt x="74" y="61"/>
                  </a:cubicBezTo>
                  <a:cubicBezTo>
                    <a:pt x="76" y="56"/>
                    <a:pt x="79" y="51"/>
                    <a:pt x="80" y="47"/>
                  </a:cubicBezTo>
                  <a:cubicBezTo>
                    <a:pt x="92" y="20"/>
                    <a:pt x="110" y="0"/>
                    <a:pt x="138" y="0"/>
                  </a:cubicBezTo>
                  <a:cubicBezTo>
                    <a:pt x="154" y="0"/>
                    <a:pt x="171" y="7"/>
                    <a:pt x="190" y="23"/>
                  </a:cubicBezTo>
                  <a:lnTo>
                    <a:pt x="166"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 name="Freeform 13"/>
            <p:cNvSpPr>
              <a:spLocks noEditPoints="1"/>
            </p:cNvSpPr>
            <p:nvPr/>
          </p:nvSpPr>
          <p:spPr bwMode="auto">
            <a:xfrm>
              <a:off x="5224" y="4129"/>
              <a:ext cx="35" cy="48"/>
            </a:xfrm>
            <a:custGeom>
              <a:avLst/>
              <a:gdLst>
                <a:gd name="T0" fmla="*/ 208 w 287"/>
                <a:gd name="T1" fmla="*/ 395 h 395"/>
                <a:gd name="T2" fmla="*/ 129 w 287"/>
                <a:gd name="T3" fmla="*/ 229 h 395"/>
                <a:gd name="T4" fmla="*/ 78 w 287"/>
                <a:gd name="T5" fmla="*/ 229 h 395"/>
                <a:gd name="T6" fmla="*/ 78 w 287"/>
                <a:gd name="T7" fmla="*/ 389 h 395"/>
                <a:gd name="T8" fmla="*/ 0 w 287"/>
                <a:gd name="T9" fmla="*/ 389 h 395"/>
                <a:gd name="T10" fmla="*/ 0 w 287"/>
                <a:gd name="T11" fmla="*/ 0 h 395"/>
                <a:gd name="T12" fmla="*/ 111 w 287"/>
                <a:gd name="T13" fmla="*/ 0 h 395"/>
                <a:gd name="T14" fmla="*/ 221 w 287"/>
                <a:gd name="T15" fmla="*/ 23 h 395"/>
                <a:gd name="T16" fmla="*/ 262 w 287"/>
                <a:gd name="T17" fmla="*/ 108 h 395"/>
                <a:gd name="T18" fmla="*/ 194 w 287"/>
                <a:gd name="T19" fmla="*/ 215 h 395"/>
                <a:gd name="T20" fmla="*/ 287 w 287"/>
                <a:gd name="T21" fmla="*/ 381 h 395"/>
                <a:gd name="T22" fmla="*/ 208 w 287"/>
                <a:gd name="T23" fmla="*/ 395 h 395"/>
                <a:gd name="T24" fmla="*/ 168 w 287"/>
                <a:gd name="T25" fmla="*/ 65 h 395"/>
                <a:gd name="T26" fmla="*/ 104 w 287"/>
                <a:gd name="T27" fmla="*/ 49 h 395"/>
                <a:gd name="T28" fmla="*/ 78 w 287"/>
                <a:gd name="T29" fmla="*/ 49 h 395"/>
                <a:gd name="T30" fmla="*/ 78 w 287"/>
                <a:gd name="T31" fmla="*/ 183 h 395"/>
                <a:gd name="T32" fmla="*/ 112 w 287"/>
                <a:gd name="T33" fmla="*/ 183 h 395"/>
                <a:gd name="T34" fmla="*/ 171 w 287"/>
                <a:gd name="T35" fmla="*/ 163 h 395"/>
                <a:gd name="T36" fmla="*/ 188 w 287"/>
                <a:gd name="T37" fmla="*/ 113 h 395"/>
                <a:gd name="T38" fmla="*/ 168 w 287"/>
                <a:gd name="T39" fmla="*/ 6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 h="395">
                  <a:moveTo>
                    <a:pt x="208" y="395"/>
                  </a:moveTo>
                  <a:cubicBezTo>
                    <a:pt x="129" y="229"/>
                    <a:pt x="129" y="229"/>
                    <a:pt x="129" y="229"/>
                  </a:cubicBezTo>
                  <a:cubicBezTo>
                    <a:pt x="78" y="229"/>
                    <a:pt x="78" y="229"/>
                    <a:pt x="78" y="229"/>
                  </a:cubicBezTo>
                  <a:cubicBezTo>
                    <a:pt x="78" y="389"/>
                    <a:pt x="78" y="389"/>
                    <a:pt x="78" y="389"/>
                  </a:cubicBezTo>
                  <a:cubicBezTo>
                    <a:pt x="0" y="389"/>
                    <a:pt x="0" y="389"/>
                    <a:pt x="0" y="389"/>
                  </a:cubicBezTo>
                  <a:cubicBezTo>
                    <a:pt x="0" y="0"/>
                    <a:pt x="0" y="0"/>
                    <a:pt x="0" y="0"/>
                  </a:cubicBezTo>
                  <a:cubicBezTo>
                    <a:pt x="111" y="0"/>
                    <a:pt x="111" y="0"/>
                    <a:pt x="111" y="0"/>
                  </a:cubicBezTo>
                  <a:cubicBezTo>
                    <a:pt x="167" y="0"/>
                    <a:pt x="197" y="6"/>
                    <a:pt x="221" y="23"/>
                  </a:cubicBezTo>
                  <a:cubicBezTo>
                    <a:pt x="247" y="41"/>
                    <a:pt x="262" y="72"/>
                    <a:pt x="262" y="108"/>
                  </a:cubicBezTo>
                  <a:cubicBezTo>
                    <a:pt x="262" y="156"/>
                    <a:pt x="234" y="194"/>
                    <a:pt x="194" y="215"/>
                  </a:cubicBezTo>
                  <a:cubicBezTo>
                    <a:pt x="287" y="381"/>
                    <a:pt x="287" y="381"/>
                    <a:pt x="287" y="381"/>
                  </a:cubicBezTo>
                  <a:lnTo>
                    <a:pt x="208" y="395"/>
                  </a:lnTo>
                  <a:close/>
                  <a:moveTo>
                    <a:pt x="168" y="65"/>
                  </a:moveTo>
                  <a:cubicBezTo>
                    <a:pt x="154" y="54"/>
                    <a:pt x="136" y="49"/>
                    <a:pt x="104" y="49"/>
                  </a:cubicBezTo>
                  <a:cubicBezTo>
                    <a:pt x="78" y="49"/>
                    <a:pt x="78" y="49"/>
                    <a:pt x="78" y="49"/>
                  </a:cubicBezTo>
                  <a:cubicBezTo>
                    <a:pt x="78" y="183"/>
                    <a:pt x="78" y="183"/>
                    <a:pt x="78" y="183"/>
                  </a:cubicBezTo>
                  <a:cubicBezTo>
                    <a:pt x="112" y="183"/>
                    <a:pt x="112" y="183"/>
                    <a:pt x="112" y="183"/>
                  </a:cubicBezTo>
                  <a:cubicBezTo>
                    <a:pt x="145" y="183"/>
                    <a:pt x="159" y="176"/>
                    <a:pt x="171" y="163"/>
                  </a:cubicBezTo>
                  <a:cubicBezTo>
                    <a:pt x="184" y="147"/>
                    <a:pt x="188" y="125"/>
                    <a:pt x="188" y="113"/>
                  </a:cubicBezTo>
                  <a:cubicBezTo>
                    <a:pt x="188" y="92"/>
                    <a:pt x="180" y="75"/>
                    <a:pt x="168"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5" name="Freeform 14"/>
            <p:cNvSpPr>
              <a:spLocks noEditPoints="1"/>
            </p:cNvSpPr>
            <p:nvPr/>
          </p:nvSpPr>
          <p:spPr bwMode="auto">
            <a:xfrm>
              <a:off x="5263" y="4141"/>
              <a:ext cx="32" cy="36"/>
            </a:xfrm>
            <a:custGeom>
              <a:avLst/>
              <a:gdLst>
                <a:gd name="T0" fmla="*/ 260 w 263"/>
                <a:gd name="T1" fmla="*/ 259 h 291"/>
                <a:gd name="T2" fmla="*/ 150 w 263"/>
                <a:gd name="T3" fmla="*/ 291 h 291"/>
                <a:gd name="T4" fmla="*/ 53 w 263"/>
                <a:gd name="T5" fmla="*/ 259 h 291"/>
                <a:gd name="T6" fmla="*/ 0 w 263"/>
                <a:gd name="T7" fmla="*/ 140 h 291"/>
                <a:gd name="T8" fmla="*/ 50 w 263"/>
                <a:gd name="T9" fmla="*/ 30 h 291"/>
                <a:gd name="T10" fmla="*/ 142 w 263"/>
                <a:gd name="T11" fmla="*/ 0 h 291"/>
                <a:gd name="T12" fmla="*/ 235 w 263"/>
                <a:gd name="T13" fmla="*/ 41 h 291"/>
                <a:gd name="T14" fmla="*/ 263 w 263"/>
                <a:gd name="T15" fmla="*/ 132 h 291"/>
                <a:gd name="T16" fmla="*/ 262 w 263"/>
                <a:gd name="T17" fmla="*/ 152 h 291"/>
                <a:gd name="T18" fmla="*/ 79 w 263"/>
                <a:gd name="T19" fmla="*/ 152 h 291"/>
                <a:gd name="T20" fmla="*/ 165 w 263"/>
                <a:gd name="T21" fmla="*/ 244 h 291"/>
                <a:gd name="T22" fmla="*/ 238 w 263"/>
                <a:gd name="T23" fmla="*/ 219 h 291"/>
                <a:gd name="T24" fmla="*/ 260 w 263"/>
                <a:gd name="T25" fmla="*/ 259 h 291"/>
                <a:gd name="T26" fmla="*/ 197 w 263"/>
                <a:gd name="T27" fmla="*/ 107 h 291"/>
                <a:gd name="T28" fmla="*/ 141 w 263"/>
                <a:gd name="T29" fmla="*/ 37 h 291"/>
                <a:gd name="T30" fmla="*/ 80 w 263"/>
                <a:gd name="T31" fmla="*/ 114 h 291"/>
                <a:gd name="T32" fmla="*/ 197 w 263"/>
                <a:gd name="T33" fmla="*/ 114 h 291"/>
                <a:gd name="T34" fmla="*/ 197 w 263"/>
                <a:gd name="T35" fmla="*/ 10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91">
                  <a:moveTo>
                    <a:pt x="260" y="259"/>
                  </a:moveTo>
                  <a:cubicBezTo>
                    <a:pt x="226" y="281"/>
                    <a:pt x="187" y="291"/>
                    <a:pt x="150" y="291"/>
                  </a:cubicBezTo>
                  <a:cubicBezTo>
                    <a:pt x="110" y="291"/>
                    <a:pt x="79" y="281"/>
                    <a:pt x="53" y="259"/>
                  </a:cubicBezTo>
                  <a:cubicBezTo>
                    <a:pt x="19" y="232"/>
                    <a:pt x="0" y="188"/>
                    <a:pt x="0" y="140"/>
                  </a:cubicBezTo>
                  <a:cubicBezTo>
                    <a:pt x="0" y="96"/>
                    <a:pt x="19" y="55"/>
                    <a:pt x="50" y="30"/>
                  </a:cubicBezTo>
                  <a:cubicBezTo>
                    <a:pt x="74" y="11"/>
                    <a:pt x="105" y="0"/>
                    <a:pt x="142" y="0"/>
                  </a:cubicBezTo>
                  <a:cubicBezTo>
                    <a:pt x="184" y="0"/>
                    <a:pt x="215" y="14"/>
                    <a:pt x="235" y="41"/>
                  </a:cubicBezTo>
                  <a:cubicBezTo>
                    <a:pt x="254" y="65"/>
                    <a:pt x="263" y="97"/>
                    <a:pt x="263" y="132"/>
                  </a:cubicBezTo>
                  <a:cubicBezTo>
                    <a:pt x="263" y="137"/>
                    <a:pt x="263" y="144"/>
                    <a:pt x="262" y="152"/>
                  </a:cubicBezTo>
                  <a:cubicBezTo>
                    <a:pt x="79" y="152"/>
                    <a:pt x="79" y="152"/>
                    <a:pt x="79" y="152"/>
                  </a:cubicBezTo>
                  <a:cubicBezTo>
                    <a:pt x="80" y="208"/>
                    <a:pt x="110" y="244"/>
                    <a:pt x="165" y="244"/>
                  </a:cubicBezTo>
                  <a:cubicBezTo>
                    <a:pt x="189" y="244"/>
                    <a:pt x="216" y="234"/>
                    <a:pt x="238" y="219"/>
                  </a:cubicBezTo>
                  <a:lnTo>
                    <a:pt x="260" y="259"/>
                  </a:lnTo>
                  <a:close/>
                  <a:moveTo>
                    <a:pt x="197" y="107"/>
                  </a:moveTo>
                  <a:cubicBezTo>
                    <a:pt x="197" y="66"/>
                    <a:pt x="177" y="37"/>
                    <a:pt x="141" y="37"/>
                  </a:cubicBezTo>
                  <a:cubicBezTo>
                    <a:pt x="106" y="37"/>
                    <a:pt x="81" y="62"/>
                    <a:pt x="80" y="114"/>
                  </a:cubicBezTo>
                  <a:cubicBezTo>
                    <a:pt x="197" y="114"/>
                    <a:pt x="197" y="114"/>
                    <a:pt x="197" y="114"/>
                  </a:cubicBezTo>
                  <a:lnTo>
                    <a:pt x="197"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6" name="Freeform 15"/>
            <p:cNvSpPr>
              <a:spLocks/>
            </p:cNvSpPr>
            <p:nvPr/>
          </p:nvSpPr>
          <p:spPr bwMode="auto">
            <a:xfrm>
              <a:off x="5300" y="4141"/>
              <a:ext cx="24" cy="36"/>
            </a:xfrm>
            <a:custGeom>
              <a:avLst/>
              <a:gdLst>
                <a:gd name="T0" fmla="*/ 0 w 194"/>
                <a:gd name="T1" fmla="*/ 261 h 291"/>
                <a:gd name="T2" fmla="*/ 21 w 194"/>
                <a:gd name="T3" fmla="*/ 221 h 291"/>
                <a:gd name="T4" fmla="*/ 80 w 194"/>
                <a:gd name="T5" fmla="*/ 249 h 291"/>
                <a:gd name="T6" fmla="*/ 121 w 194"/>
                <a:gd name="T7" fmla="*/ 214 h 291"/>
                <a:gd name="T8" fmla="*/ 74 w 194"/>
                <a:gd name="T9" fmla="*/ 158 h 291"/>
                <a:gd name="T10" fmla="*/ 14 w 194"/>
                <a:gd name="T11" fmla="*/ 75 h 291"/>
                <a:gd name="T12" fmla="*/ 108 w 194"/>
                <a:gd name="T13" fmla="*/ 0 h 291"/>
                <a:gd name="T14" fmla="*/ 189 w 194"/>
                <a:gd name="T15" fmla="*/ 22 h 291"/>
                <a:gd name="T16" fmla="*/ 169 w 194"/>
                <a:gd name="T17" fmla="*/ 58 h 291"/>
                <a:gd name="T18" fmla="*/ 124 w 194"/>
                <a:gd name="T19" fmla="*/ 42 h 291"/>
                <a:gd name="T20" fmla="*/ 87 w 194"/>
                <a:gd name="T21" fmla="*/ 71 h 291"/>
                <a:gd name="T22" fmla="*/ 127 w 194"/>
                <a:gd name="T23" fmla="*/ 120 h 291"/>
                <a:gd name="T24" fmla="*/ 194 w 194"/>
                <a:gd name="T25" fmla="*/ 211 h 291"/>
                <a:gd name="T26" fmla="*/ 91 w 194"/>
                <a:gd name="T27" fmla="*/ 291 h 291"/>
                <a:gd name="T28" fmla="*/ 0 w 194"/>
                <a:gd name="T29" fmla="*/ 26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 h="291">
                  <a:moveTo>
                    <a:pt x="0" y="261"/>
                  </a:moveTo>
                  <a:cubicBezTo>
                    <a:pt x="21" y="221"/>
                    <a:pt x="21" y="221"/>
                    <a:pt x="21" y="221"/>
                  </a:cubicBezTo>
                  <a:cubicBezTo>
                    <a:pt x="39" y="237"/>
                    <a:pt x="62" y="249"/>
                    <a:pt x="80" y="249"/>
                  </a:cubicBezTo>
                  <a:cubicBezTo>
                    <a:pt x="107" y="249"/>
                    <a:pt x="121" y="235"/>
                    <a:pt x="121" y="214"/>
                  </a:cubicBezTo>
                  <a:cubicBezTo>
                    <a:pt x="121" y="196"/>
                    <a:pt x="110" y="184"/>
                    <a:pt x="74" y="158"/>
                  </a:cubicBezTo>
                  <a:cubicBezTo>
                    <a:pt x="43" y="135"/>
                    <a:pt x="14" y="113"/>
                    <a:pt x="14" y="75"/>
                  </a:cubicBezTo>
                  <a:cubicBezTo>
                    <a:pt x="14" y="30"/>
                    <a:pt x="52" y="0"/>
                    <a:pt x="108" y="0"/>
                  </a:cubicBezTo>
                  <a:cubicBezTo>
                    <a:pt x="138" y="0"/>
                    <a:pt x="166" y="8"/>
                    <a:pt x="189" y="22"/>
                  </a:cubicBezTo>
                  <a:cubicBezTo>
                    <a:pt x="169" y="58"/>
                    <a:pt x="169" y="58"/>
                    <a:pt x="169" y="58"/>
                  </a:cubicBezTo>
                  <a:cubicBezTo>
                    <a:pt x="155" y="48"/>
                    <a:pt x="139" y="42"/>
                    <a:pt x="124" y="42"/>
                  </a:cubicBezTo>
                  <a:cubicBezTo>
                    <a:pt x="99" y="42"/>
                    <a:pt x="87" y="58"/>
                    <a:pt x="87" y="71"/>
                  </a:cubicBezTo>
                  <a:cubicBezTo>
                    <a:pt x="87" y="88"/>
                    <a:pt x="99" y="100"/>
                    <a:pt x="127" y="120"/>
                  </a:cubicBezTo>
                  <a:cubicBezTo>
                    <a:pt x="181" y="160"/>
                    <a:pt x="194" y="177"/>
                    <a:pt x="194" y="211"/>
                  </a:cubicBezTo>
                  <a:cubicBezTo>
                    <a:pt x="194" y="260"/>
                    <a:pt x="150" y="291"/>
                    <a:pt x="91" y="291"/>
                  </a:cubicBezTo>
                  <a:cubicBezTo>
                    <a:pt x="56" y="291"/>
                    <a:pt x="24" y="280"/>
                    <a:pt x="0" y="2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 name="Freeform 16"/>
            <p:cNvSpPr>
              <a:spLocks/>
            </p:cNvSpPr>
            <p:nvPr/>
          </p:nvSpPr>
          <p:spPr bwMode="auto">
            <a:xfrm>
              <a:off x="5331" y="4142"/>
              <a:ext cx="32" cy="35"/>
            </a:xfrm>
            <a:custGeom>
              <a:avLst/>
              <a:gdLst>
                <a:gd name="T0" fmla="*/ 186 w 261"/>
                <a:gd name="T1" fmla="*/ 278 h 284"/>
                <a:gd name="T2" fmla="*/ 186 w 261"/>
                <a:gd name="T3" fmla="*/ 238 h 284"/>
                <a:gd name="T4" fmla="*/ 96 w 261"/>
                <a:gd name="T5" fmla="*/ 284 h 284"/>
                <a:gd name="T6" fmla="*/ 9 w 261"/>
                <a:gd name="T7" fmla="*/ 232 h 284"/>
                <a:gd name="T8" fmla="*/ 0 w 261"/>
                <a:gd name="T9" fmla="*/ 157 h 284"/>
                <a:gd name="T10" fmla="*/ 0 w 261"/>
                <a:gd name="T11" fmla="*/ 0 h 284"/>
                <a:gd name="T12" fmla="*/ 74 w 261"/>
                <a:gd name="T13" fmla="*/ 0 h 284"/>
                <a:gd name="T14" fmla="*/ 74 w 261"/>
                <a:gd name="T15" fmla="*/ 158 h 284"/>
                <a:gd name="T16" fmla="*/ 81 w 261"/>
                <a:gd name="T17" fmla="*/ 209 h 284"/>
                <a:gd name="T18" fmla="*/ 127 w 261"/>
                <a:gd name="T19" fmla="*/ 234 h 284"/>
                <a:gd name="T20" fmla="*/ 179 w 261"/>
                <a:gd name="T21" fmla="*/ 201 h 284"/>
                <a:gd name="T22" fmla="*/ 186 w 261"/>
                <a:gd name="T23" fmla="*/ 149 h 284"/>
                <a:gd name="T24" fmla="*/ 186 w 261"/>
                <a:gd name="T25" fmla="*/ 0 h 284"/>
                <a:gd name="T26" fmla="*/ 261 w 261"/>
                <a:gd name="T27" fmla="*/ 0 h 284"/>
                <a:gd name="T28" fmla="*/ 261 w 261"/>
                <a:gd name="T29" fmla="*/ 278 h 284"/>
                <a:gd name="T30" fmla="*/ 186 w 261"/>
                <a:gd name="T31" fmla="*/ 27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284">
                  <a:moveTo>
                    <a:pt x="186" y="278"/>
                  </a:moveTo>
                  <a:cubicBezTo>
                    <a:pt x="186" y="238"/>
                    <a:pt x="186" y="238"/>
                    <a:pt x="186" y="238"/>
                  </a:cubicBezTo>
                  <a:cubicBezTo>
                    <a:pt x="163" y="272"/>
                    <a:pt x="135" y="284"/>
                    <a:pt x="96" y="284"/>
                  </a:cubicBezTo>
                  <a:cubicBezTo>
                    <a:pt x="55" y="284"/>
                    <a:pt x="21" y="265"/>
                    <a:pt x="9" y="232"/>
                  </a:cubicBezTo>
                  <a:cubicBezTo>
                    <a:pt x="1" y="215"/>
                    <a:pt x="0" y="200"/>
                    <a:pt x="0" y="157"/>
                  </a:cubicBezTo>
                  <a:cubicBezTo>
                    <a:pt x="0" y="0"/>
                    <a:pt x="0" y="0"/>
                    <a:pt x="0" y="0"/>
                  </a:cubicBezTo>
                  <a:cubicBezTo>
                    <a:pt x="74" y="0"/>
                    <a:pt x="74" y="0"/>
                    <a:pt x="74" y="0"/>
                  </a:cubicBezTo>
                  <a:cubicBezTo>
                    <a:pt x="74" y="158"/>
                    <a:pt x="74" y="158"/>
                    <a:pt x="74" y="158"/>
                  </a:cubicBezTo>
                  <a:cubicBezTo>
                    <a:pt x="74" y="183"/>
                    <a:pt x="76" y="198"/>
                    <a:pt x="81" y="209"/>
                  </a:cubicBezTo>
                  <a:cubicBezTo>
                    <a:pt x="88" y="224"/>
                    <a:pt x="103" y="234"/>
                    <a:pt x="127" y="234"/>
                  </a:cubicBezTo>
                  <a:cubicBezTo>
                    <a:pt x="152" y="234"/>
                    <a:pt x="169" y="222"/>
                    <a:pt x="179" y="201"/>
                  </a:cubicBezTo>
                  <a:cubicBezTo>
                    <a:pt x="185" y="188"/>
                    <a:pt x="186" y="170"/>
                    <a:pt x="186" y="149"/>
                  </a:cubicBezTo>
                  <a:cubicBezTo>
                    <a:pt x="186" y="0"/>
                    <a:pt x="186" y="0"/>
                    <a:pt x="186" y="0"/>
                  </a:cubicBezTo>
                  <a:cubicBezTo>
                    <a:pt x="261" y="0"/>
                    <a:pt x="261" y="0"/>
                    <a:pt x="261" y="0"/>
                  </a:cubicBezTo>
                  <a:cubicBezTo>
                    <a:pt x="261" y="278"/>
                    <a:pt x="261" y="278"/>
                    <a:pt x="261" y="278"/>
                  </a:cubicBezTo>
                  <a:lnTo>
                    <a:pt x="186" y="2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 name="Rectangle 17"/>
            <p:cNvSpPr>
              <a:spLocks noChangeArrowheads="1"/>
            </p:cNvSpPr>
            <p:nvPr/>
          </p:nvSpPr>
          <p:spPr bwMode="auto">
            <a:xfrm>
              <a:off x="5373" y="4126"/>
              <a:ext cx="9" cy="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 name="Freeform 18"/>
            <p:cNvSpPr>
              <a:spLocks/>
            </p:cNvSpPr>
            <p:nvPr/>
          </p:nvSpPr>
          <p:spPr bwMode="auto">
            <a:xfrm>
              <a:off x="5388" y="4132"/>
              <a:ext cx="24" cy="45"/>
            </a:xfrm>
            <a:custGeom>
              <a:avLst/>
              <a:gdLst>
                <a:gd name="T0" fmla="*/ 198 w 198"/>
                <a:gd name="T1" fmla="*/ 350 h 367"/>
                <a:gd name="T2" fmla="*/ 124 w 198"/>
                <a:gd name="T3" fmla="*/ 367 h 367"/>
                <a:gd name="T4" fmla="*/ 52 w 198"/>
                <a:gd name="T5" fmla="*/ 336 h 367"/>
                <a:gd name="T6" fmla="*/ 39 w 198"/>
                <a:gd name="T7" fmla="*/ 265 h 367"/>
                <a:gd name="T8" fmla="*/ 39 w 198"/>
                <a:gd name="T9" fmla="*/ 122 h 367"/>
                <a:gd name="T10" fmla="*/ 0 w 198"/>
                <a:gd name="T11" fmla="*/ 122 h 367"/>
                <a:gd name="T12" fmla="*/ 0 w 198"/>
                <a:gd name="T13" fmla="*/ 83 h 367"/>
                <a:gd name="T14" fmla="*/ 39 w 198"/>
                <a:gd name="T15" fmla="*/ 83 h 367"/>
                <a:gd name="T16" fmla="*/ 39 w 198"/>
                <a:gd name="T17" fmla="*/ 16 h 367"/>
                <a:gd name="T18" fmla="*/ 113 w 198"/>
                <a:gd name="T19" fmla="*/ 0 h 367"/>
                <a:gd name="T20" fmla="*/ 113 w 198"/>
                <a:gd name="T21" fmla="*/ 83 h 367"/>
                <a:gd name="T22" fmla="*/ 186 w 198"/>
                <a:gd name="T23" fmla="*/ 83 h 367"/>
                <a:gd name="T24" fmla="*/ 186 w 198"/>
                <a:gd name="T25" fmla="*/ 122 h 367"/>
                <a:gd name="T26" fmla="*/ 113 w 198"/>
                <a:gd name="T27" fmla="*/ 122 h 367"/>
                <a:gd name="T28" fmla="*/ 113 w 198"/>
                <a:gd name="T29" fmla="*/ 247 h 367"/>
                <a:gd name="T30" fmla="*/ 152 w 198"/>
                <a:gd name="T31" fmla="*/ 324 h 367"/>
                <a:gd name="T32" fmla="*/ 186 w 198"/>
                <a:gd name="T33" fmla="*/ 315 h 367"/>
                <a:gd name="T34" fmla="*/ 198 w 198"/>
                <a:gd name="T35" fmla="*/ 35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67">
                  <a:moveTo>
                    <a:pt x="198" y="350"/>
                  </a:moveTo>
                  <a:cubicBezTo>
                    <a:pt x="174" y="361"/>
                    <a:pt x="150" y="367"/>
                    <a:pt x="124" y="367"/>
                  </a:cubicBezTo>
                  <a:cubicBezTo>
                    <a:pt x="89" y="367"/>
                    <a:pt x="66" y="356"/>
                    <a:pt x="52" y="336"/>
                  </a:cubicBezTo>
                  <a:cubicBezTo>
                    <a:pt x="42" y="318"/>
                    <a:pt x="39" y="303"/>
                    <a:pt x="39" y="265"/>
                  </a:cubicBezTo>
                  <a:cubicBezTo>
                    <a:pt x="39" y="122"/>
                    <a:pt x="39" y="122"/>
                    <a:pt x="39" y="122"/>
                  </a:cubicBezTo>
                  <a:cubicBezTo>
                    <a:pt x="0" y="122"/>
                    <a:pt x="0" y="122"/>
                    <a:pt x="0" y="122"/>
                  </a:cubicBezTo>
                  <a:cubicBezTo>
                    <a:pt x="0" y="83"/>
                    <a:pt x="0" y="83"/>
                    <a:pt x="0" y="83"/>
                  </a:cubicBezTo>
                  <a:cubicBezTo>
                    <a:pt x="39" y="83"/>
                    <a:pt x="39" y="83"/>
                    <a:pt x="39" y="83"/>
                  </a:cubicBezTo>
                  <a:cubicBezTo>
                    <a:pt x="39" y="16"/>
                    <a:pt x="39" y="16"/>
                    <a:pt x="39" y="16"/>
                  </a:cubicBezTo>
                  <a:cubicBezTo>
                    <a:pt x="113" y="0"/>
                    <a:pt x="113" y="0"/>
                    <a:pt x="113" y="0"/>
                  </a:cubicBezTo>
                  <a:cubicBezTo>
                    <a:pt x="113" y="83"/>
                    <a:pt x="113" y="83"/>
                    <a:pt x="113" y="83"/>
                  </a:cubicBezTo>
                  <a:cubicBezTo>
                    <a:pt x="186" y="83"/>
                    <a:pt x="186" y="83"/>
                    <a:pt x="186" y="83"/>
                  </a:cubicBezTo>
                  <a:cubicBezTo>
                    <a:pt x="186" y="122"/>
                    <a:pt x="186" y="122"/>
                    <a:pt x="186" y="122"/>
                  </a:cubicBezTo>
                  <a:cubicBezTo>
                    <a:pt x="113" y="122"/>
                    <a:pt x="113" y="122"/>
                    <a:pt x="113" y="122"/>
                  </a:cubicBezTo>
                  <a:cubicBezTo>
                    <a:pt x="113" y="247"/>
                    <a:pt x="113" y="247"/>
                    <a:pt x="113" y="247"/>
                  </a:cubicBezTo>
                  <a:cubicBezTo>
                    <a:pt x="113" y="297"/>
                    <a:pt x="122" y="324"/>
                    <a:pt x="152" y="324"/>
                  </a:cubicBezTo>
                  <a:cubicBezTo>
                    <a:pt x="162" y="324"/>
                    <a:pt x="173" y="321"/>
                    <a:pt x="186" y="315"/>
                  </a:cubicBezTo>
                  <a:lnTo>
                    <a:pt x="198" y="3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 name="Freeform 19"/>
            <p:cNvSpPr>
              <a:spLocks/>
            </p:cNvSpPr>
            <p:nvPr/>
          </p:nvSpPr>
          <p:spPr bwMode="auto">
            <a:xfrm>
              <a:off x="5416" y="4141"/>
              <a:ext cx="24" cy="36"/>
            </a:xfrm>
            <a:custGeom>
              <a:avLst/>
              <a:gdLst>
                <a:gd name="T0" fmla="*/ 0 w 195"/>
                <a:gd name="T1" fmla="*/ 261 h 291"/>
                <a:gd name="T2" fmla="*/ 22 w 195"/>
                <a:gd name="T3" fmla="*/ 221 h 291"/>
                <a:gd name="T4" fmla="*/ 81 w 195"/>
                <a:gd name="T5" fmla="*/ 249 h 291"/>
                <a:gd name="T6" fmla="*/ 121 w 195"/>
                <a:gd name="T7" fmla="*/ 214 h 291"/>
                <a:gd name="T8" fmla="*/ 75 w 195"/>
                <a:gd name="T9" fmla="*/ 158 h 291"/>
                <a:gd name="T10" fmla="*/ 14 w 195"/>
                <a:gd name="T11" fmla="*/ 75 h 291"/>
                <a:gd name="T12" fmla="*/ 109 w 195"/>
                <a:gd name="T13" fmla="*/ 0 h 291"/>
                <a:gd name="T14" fmla="*/ 189 w 195"/>
                <a:gd name="T15" fmla="*/ 22 h 291"/>
                <a:gd name="T16" fmla="*/ 169 w 195"/>
                <a:gd name="T17" fmla="*/ 58 h 291"/>
                <a:gd name="T18" fmla="*/ 124 w 195"/>
                <a:gd name="T19" fmla="*/ 42 h 291"/>
                <a:gd name="T20" fmla="*/ 88 w 195"/>
                <a:gd name="T21" fmla="*/ 71 h 291"/>
                <a:gd name="T22" fmla="*/ 127 w 195"/>
                <a:gd name="T23" fmla="*/ 120 h 291"/>
                <a:gd name="T24" fmla="*/ 195 w 195"/>
                <a:gd name="T25" fmla="*/ 211 h 291"/>
                <a:gd name="T26" fmla="*/ 91 w 195"/>
                <a:gd name="T27" fmla="*/ 291 h 291"/>
                <a:gd name="T28" fmla="*/ 0 w 195"/>
                <a:gd name="T29" fmla="*/ 26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91">
                  <a:moveTo>
                    <a:pt x="0" y="261"/>
                  </a:moveTo>
                  <a:cubicBezTo>
                    <a:pt x="22" y="221"/>
                    <a:pt x="22" y="221"/>
                    <a:pt x="22" y="221"/>
                  </a:cubicBezTo>
                  <a:cubicBezTo>
                    <a:pt x="40" y="237"/>
                    <a:pt x="62" y="249"/>
                    <a:pt x="81" y="249"/>
                  </a:cubicBezTo>
                  <a:cubicBezTo>
                    <a:pt x="107" y="249"/>
                    <a:pt x="121" y="235"/>
                    <a:pt x="121" y="214"/>
                  </a:cubicBezTo>
                  <a:cubicBezTo>
                    <a:pt x="121" y="196"/>
                    <a:pt x="110" y="184"/>
                    <a:pt x="75" y="158"/>
                  </a:cubicBezTo>
                  <a:cubicBezTo>
                    <a:pt x="43" y="135"/>
                    <a:pt x="14" y="113"/>
                    <a:pt x="14" y="75"/>
                  </a:cubicBezTo>
                  <a:cubicBezTo>
                    <a:pt x="14" y="30"/>
                    <a:pt x="53" y="0"/>
                    <a:pt x="109" y="0"/>
                  </a:cubicBezTo>
                  <a:cubicBezTo>
                    <a:pt x="139" y="0"/>
                    <a:pt x="167" y="8"/>
                    <a:pt x="189" y="22"/>
                  </a:cubicBezTo>
                  <a:cubicBezTo>
                    <a:pt x="169" y="58"/>
                    <a:pt x="169" y="58"/>
                    <a:pt x="169" y="58"/>
                  </a:cubicBezTo>
                  <a:cubicBezTo>
                    <a:pt x="155" y="48"/>
                    <a:pt x="140" y="42"/>
                    <a:pt x="124" y="42"/>
                  </a:cubicBezTo>
                  <a:cubicBezTo>
                    <a:pt x="100" y="42"/>
                    <a:pt x="88" y="58"/>
                    <a:pt x="88" y="71"/>
                  </a:cubicBezTo>
                  <a:cubicBezTo>
                    <a:pt x="88" y="88"/>
                    <a:pt x="100" y="100"/>
                    <a:pt x="127" y="120"/>
                  </a:cubicBezTo>
                  <a:cubicBezTo>
                    <a:pt x="181" y="160"/>
                    <a:pt x="195" y="177"/>
                    <a:pt x="195" y="211"/>
                  </a:cubicBezTo>
                  <a:cubicBezTo>
                    <a:pt x="195" y="260"/>
                    <a:pt x="150" y="291"/>
                    <a:pt x="91" y="291"/>
                  </a:cubicBezTo>
                  <a:cubicBezTo>
                    <a:pt x="57" y="291"/>
                    <a:pt x="24" y="280"/>
                    <a:pt x="0" y="2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 name="Freeform 20"/>
            <p:cNvSpPr>
              <a:spLocks noEditPoints="1"/>
            </p:cNvSpPr>
            <p:nvPr/>
          </p:nvSpPr>
          <p:spPr bwMode="auto">
            <a:xfrm>
              <a:off x="5446" y="4129"/>
              <a:ext cx="26" cy="25"/>
            </a:xfrm>
            <a:custGeom>
              <a:avLst/>
              <a:gdLst>
                <a:gd name="T0" fmla="*/ 0 w 211"/>
                <a:gd name="T1" fmla="*/ 106 h 212"/>
                <a:gd name="T2" fmla="*/ 107 w 211"/>
                <a:gd name="T3" fmla="*/ 0 h 212"/>
                <a:gd name="T4" fmla="*/ 211 w 211"/>
                <a:gd name="T5" fmla="*/ 106 h 212"/>
                <a:gd name="T6" fmla="*/ 106 w 211"/>
                <a:gd name="T7" fmla="*/ 212 h 212"/>
                <a:gd name="T8" fmla="*/ 0 w 211"/>
                <a:gd name="T9" fmla="*/ 106 h 212"/>
                <a:gd name="T10" fmla="*/ 186 w 211"/>
                <a:gd name="T11" fmla="*/ 106 h 212"/>
                <a:gd name="T12" fmla="*/ 105 w 211"/>
                <a:gd name="T13" fmla="*/ 21 h 212"/>
                <a:gd name="T14" fmla="*/ 25 w 211"/>
                <a:gd name="T15" fmla="*/ 105 h 212"/>
                <a:gd name="T16" fmla="*/ 106 w 211"/>
                <a:gd name="T17" fmla="*/ 190 h 212"/>
                <a:gd name="T18" fmla="*/ 186 w 211"/>
                <a:gd name="T19" fmla="*/ 106 h 212"/>
                <a:gd name="T20" fmla="*/ 125 w 211"/>
                <a:gd name="T21" fmla="*/ 162 h 212"/>
                <a:gd name="T22" fmla="*/ 105 w 211"/>
                <a:gd name="T23" fmla="*/ 115 h 212"/>
                <a:gd name="T24" fmla="*/ 92 w 211"/>
                <a:gd name="T25" fmla="*/ 115 h 212"/>
                <a:gd name="T26" fmla="*/ 92 w 211"/>
                <a:gd name="T27" fmla="*/ 159 h 212"/>
                <a:gd name="T28" fmla="*/ 67 w 211"/>
                <a:gd name="T29" fmla="*/ 159 h 212"/>
                <a:gd name="T30" fmla="*/ 67 w 211"/>
                <a:gd name="T31" fmla="*/ 48 h 212"/>
                <a:gd name="T32" fmla="*/ 102 w 211"/>
                <a:gd name="T33" fmla="*/ 48 h 212"/>
                <a:gd name="T34" fmla="*/ 133 w 211"/>
                <a:gd name="T35" fmla="*/ 54 h 212"/>
                <a:gd name="T36" fmla="*/ 147 w 211"/>
                <a:gd name="T37" fmla="*/ 79 h 212"/>
                <a:gd name="T38" fmla="*/ 128 w 211"/>
                <a:gd name="T39" fmla="*/ 110 h 212"/>
                <a:gd name="T40" fmla="*/ 151 w 211"/>
                <a:gd name="T41" fmla="*/ 157 h 212"/>
                <a:gd name="T42" fmla="*/ 125 w 211"/>
                <a:gd name="T43" fmla="*/ 162 h 212"/>
                <a:gd name="T44" fmla="*/ 101 w 211"/>
                <a:gd name="T45" fmla="*/ 97 h 212"/>
                <a:gd name="T46" fmla="*/ 119 w 211"/>
                <a:gd name="T47" fmla="*/ 81 h 212"/>
                <a:gd name="T48" fmla="*/ 101 w 211"/>
                <a:gd name="T49" fmla="*/ 66 h 212"/>
                <a:gd name="T50" fmla="*/ 92 w 211"/>
                <a:gd name="T51" fmla="*/ 66 h 212"/>
                <a:gd name="T52" fmla="*/ 92 w 211"/>
                <a:gd name="T53" fmla="*/ 97 h 212"/>
                <a:gd name="T54" fmla="*/ 101 w 211"/>
                <a:gd name="T5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12">
                  <a:moveTo>
                    <a:pt x="0" y="106"/>
                  </a:moveTo>
                  <a:cubicBezTo>
                    <a:pt x="0" y="46"/>
                    <a:pt x="47" y="0"/>
                    <a:pt x="107" y="0"/>
                  </a:cubicBezTo>
                  <a:cubicBezTo>
                    <a:pt x="165" y="0"/>
                    <a:pt x="211" y="48"/>
                    <a:pt x="211" y="106"/>
                  </a:cubicBezTo>
                  <a:cubicBezTo>
                    <a:pt x="211" y="165"/>
                    <a:pt x="164" y="212"/>
                    <a:pt x="106" y="212"/>
                  </a:cubicBezTo>
                  <a:cubicBezTo>
                    <a:pt x="47" y="212"/>
                    <a:pt x="0" y="165"/>
                    <a:pt x="0" y="106"/>
                  </a:cubicBezTo>
                  <a:close/>
                  <a:moveTo>
                    <a:pt x="186" y="106"/>
                  </a:moveTo>
                  <a:cubicBezTo>
                    <a:pt x="186" y="59"/>
                    <a:pt x="150" y="21"/>
                    <a:pt x="105" y="21"/>
                  </a:cubicBezTo>
                  <a:cubicBezTo>
                    <a:pt x="61" y="21"/>
                    <a:pt x="25" y="59"/>
                    <a:pt x="25" y="105"/>
                  </a:cubicBezTo>
                  <a:cubicBezTo>
                    <a:pt x="25" y="152"/>
                    <a:pt x="61" y="190"/>
                    <a:pt x="106" y="190"/>
                  </a:cubicBezTo>
                  <a:cubicBezTo>
                    <a:pt x="150" y="190"/>
                    <a:pt x="186" y="153"/>
                    <a:pt x="186" y="106"/>
                  </a:cubicBezTo>
                  <a:close/>
                  <a:moveTo>
                    <a:pt x="125" y="162"/>
                  </a:moveTo>
                  <a:cubicBezTo>
                    <a:pt x="105" y="115"/>
                    <a:pt x="105" y="115"/>
                    <a:pt x="105" y="115"/>
                  </a:cubicBezTo>
                  <a:cubicBezTo>
                    <a:pt x="92" y="115"/>
                    <a:pt x="92" y="115"/>
                    <a:pt x="92" y="115"/>
                  </a:cubicBezTo>
                  <a:cubicBezTo>
                    <a:pt x="92" y="159"/>
                    <a:pt x="92" y="159"/>
                    <a:pt x="92" y="159"/>
                  </a:cubicBezTo>
                  <a:cubicBezTo>
                    <a:pt x="67" y="159"/>
                    <a:pt x="67" y="159"/>
                    <a:pt x="67" y="159"/>
                  </a:cubicBezTo>
                  <a:cubicBezTo>
                    <a:pt x="67" y="48"/>
                    <a:pt x="67" y="48"/>
                    <a:pt x="67" y="48"/>
                  </a:cubicBezTo>
                  <a:cubicBezTo>
                    <a:pt x="102" y="48"/>
                    <a:pt x="102" y="48"/>
                    <a:pt x="102" y="48"/>
                  </a:cubicBezTo>
                  <a:cubicBezTo>
                    <a:pt x="114" y="48"/>
                    <a:pt x="124" y="49"/>
                    <a:pt x="133" y="54"/>
                  </a:cubicBezTo>
                  <a:cubicBezTo>
                    <a:pt x="141" y="59"/>
                    <a:pt x="147" y="66"/>
                    <a:pt x="147" y="79"/>
                  </a:cubicBezTo>
                  <a:cubicBezTo>
                    <a:pt x="147" y="93"/>
                    <a:pt x="140" y="104"/>
                    <a:pt x="128" y="110"/>
                  </a:cubicBezTo>
                  <a:cubicBezTo>
                    <a:pt x="151" y="157"/>
                    <a:pt x="151" y="157"/>
                    <a:pt x="151" y="157"/>
                  </a:cubicBezTo>
                  <a:lnTo>
                    <a:pt x="125" y="162"/>
                  </a:lnTo>
                  <a:close/>
                  <a:moveTo>
                    <a:pt x="101" y="97"/>
                  </a:moveTo>
                  <a:cubicBezTo>
                    <a:pt x="111" y="97"/>
                    <a:pt x="119" y="92"/>
                    <a:pt x="119" y="81"/>
                  </a:cubicBezTo>
                  <a:cubicBezTo>
                    <a:pt x="119" y="69"/>
                    <a:pt x="111" y="66"/>
                    <a:pt x="101" y="66"/>
                  </a:cubicBezTo>
                  <a:cubicBezTo>
                    <a:pt x="92" y="66"/>
                    <a:pt x="92" y="66"/>
                    <a:pt x="92" y="66"/>
                  </a:cubicBezTo>
                  <a:cubicBezTo>
                    <a:pt x="92" y="97"/>
                    <a:pt x="92" y="97"/>
                    <a:pt x="92" y="97"/>
                  </a:cubicBezTo>
                  <a:lnTo>
                    <a:pt x="101"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 name="Rectangle 2"/>
          <p:cNvSpPr/>
          <p:nvPr/>
        </p:nvSpPr>
        <p:spPr bwMode="auto">
          <a:xfrm>
            <a:off x="1531557" y="2688166"/>
            <a:ext cx="2680225" cy="436034"/>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
        <p:nvSpPr>
          <p:cNvPr id="23" name="TextBox 22"/>
          <p:cNvSpPr txBox="1"/>
          <p:nvPr/>
        </p:nvSpPr>
        <p:spPr>
          <a:xfrm>
            <a:off x="4419600" y="1600200"/>
            <a:ext cx="3392595" cy="954107"/>
          </a:xfrm>
          <a:prstGeom prst="rect">
            <a:avLst/>
          </a:prstGeom>
          <a:noFill/>
        </p:spPr>
        <p:txBody>
          <a:bodyPr wrap="none" rtlCol="0">
            <a:spAutoFit/>
          </a:bodyPr>
          <a:lstStyle/>
          <a:p>
            <a:r>
              <a:rPr lang="en-US" sz="2800" b="1" dirty="0">
                <a:solidFill>
                  <a:srgbClr val="FFFFFF">
                    <a:lumMod val="95000"/>
                  </a:srgbClr>
                </a:solidFill>
                <a:latin typeface="Calibri" panose="020F0502020204030204" pitchFamily="34" charset="0"/>
              </a:rPr>
              <a:t>Voluntary Benefits.</a:t>
            </a:r>
          </a:p>
          <a:p>
            <a:r>
              <a:rPr lang="en-US" sz="2800" b="1" dirty="0">
                <a:solidFill>
                  <a:srgbClr val="E11B22">
                    <a:lumMod val="20000"/>
                    <a:lumOff val="80000"/>
                  </a:srgbClr>
                </a:solidFill>
                <a:latin typeface="Calibri" panose="020F0502020204030204" pitchFamily="34" charset="0"/>
              </a:rPr>
              <a:t>Enrollment Solutions.</a:t>
            </a:r>
          </a:p>
        </p:txBody>
      </p:sp>
      <p:sp>
        <p:nvSpPr>
          <p:cNvPr id="24" name="Rectangle 23"/>
          <p:cNvSpPr/>
          <p:nvPr/>
        </p:nvSpPr>
        <p:spPr>
          <a:xfrm>
            <a:off x="1905747" y="2787134"/>
            <a:ext cx="5069273" cy="584775"/>
          </a:xfrm>
          <a:prstGeom prst="rect">
            <a:avLst/>
          </a:prstGeom>
        </p:spPr>
        <p:txBody>
          <a:bodyPr wrap="none">
            <a:spAutoFit/>
          </a:bodyPr>
          <a:lstStyle/>
          <a:p>
            <a:pPr algn="ctr"/>
            <a:r>
              <a:rPr lang="en-US" sz="3200" b="1" i="1" dirty="0">
                <a:solidFill>
                  <a:srgbClr val="FFFFFF"/>
                </a:solidFill>
                <a:latin typeface="Calibri" panose="020F0502020204030204" pitchFamily="34" charset="0"/>
              </a:rPr>
              <a:t>Protecting What’s Important</a:t>
            </a:r>
          </a:p>
        </p:txBody>
      </p:sp>
      <p:sp>
        <p:nvSpPr>
          <p:cNvPr id="25" name="Rectangle 24"/>
          <p:cNvSpPr/>
          <p:nvPr/>
        </p:nvSpPr>
        <p:spPr>
          <a:xfrm>
            <a:off x="1295400" y="4751653"/>
            <a:ext cx="6324600" cy="461665"/>
          </a:xfrm>
          <a:prstGeom prst="rect">
            <a:avLst/>
          </a:prstGeom>
          <a:noFill/>
          <a:ln>
            <a:noFill/>
          </a:ln>
          <a:effectLst>
            <a:softEdge rad="12700"/>
          </a:effectLst>
        </p:spPr>
        <p:txBody>
          <a:bodyPr wrap="square">
            <a:spAutoFit/>
          </a:bodyPr>
          <a:lstStyle/>
          <a:p>
            <a:pPr algn="ctr"/>
            <a:r>
              <a:rPr lang="en-US" b="1" dirty="0" smtClean="0">
                <a:solidFill>
                  <a:srgbClr val="000000"/>
                </a:solidFill>
                <a:latin typeface="Calibri" panose="020F0502020204030204" pitchFamily="34" charset="0"/>
              </a:rPr>
              <a:t>MMX – EXPERIENCE THE VALUE PROPOSITION</a:t>
            </a:r>
            <a:endParaRPr lang="en-US" sz="1700" dirty="0">
              <a:solidFill>
                <a:srgbClr val="000000"/>
              </a:solidFill>
              <a:latin typeface="Calibri" panose="020F0502020204030204" pitchFamily="34" charset="0"/>
            </a:endParaRPr>
          </a:p>
        </p:txBody>
      </p:sp>
      <p:sp>
        <p:nvSpPr>
          <p:cNvPr id="26" name="Rectangle 25"/>
          <p:cNvSpPr/>
          <p:nvPr/>
        </p:nvSpPr>
        <p:spPr>
          <a:xfrm>
            <a:off x="457200" y="5678269"/>
            <a:ext cx="4572000" cy="338554"/>
          </a:xfrm>
          <a:prstGeom prst="rect">
            <a:avLst/>
          </a:prstGeom>
        </p:spPr>
        <p:txBody>
          <a:bodyPr>
            <a:spAutoFit/>
          </a:bodyPr>
          <a:lstStyle/>
          <a:p>
            <a:r>
              <a:rPr lang="en-US" sz="1600" dirty="0" smtClean="0"/>
              <a:t>Michael Richerson</a:t>
            </a:r>
            <a:endParaRPr lang="en-US" sz="1600" dirty="0"/>
          </a:p>
        </p:txBody>
      </p:sp>
    </p:spTree>
    <p:extLst>
      <p:ext uri="{BB962C8B-B14F-4D97-AF65-F5344CB8AC3E}">
        <p14:creationId xmlns:p14="http://schemas.microsoft.com/office/powerpoint/2010/main" val="399442451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Middle Market Exchange: Poised for Continued Growth!</a:t>
            </a:r>
            <a:endParaRPr lang="en-US" sz="2400" dirty="0"/>
          </a:p>
        </p:txBody>
      </p:sp>
      <p:grpSp>
        <p:nvGrpSpPr>
          <p:cNvPr id="4" name="Group 3"/>
          <p:cNvGrpSpPr/>
          <p:nvPr/>
        </p:nvGrpSpPr>
        <p:grpSpPr>
          <a:xfrm>
            <a:off x="3778628" y="1237196"/>
            <a:ext cx="4235516" cy="381000"/>
            <a:chOff x="1981200" y="1143000"/>
            <a:chExt cx="2274277" cy="381000"/>
          </a:xfrm>
        </p:grpSpPr>
        <p:sp>
          <p:nvSpPr>
            <p:cNvPr id="5" name="TextBox 4"/>
            <p:cNvSpPr txBox="1"/>
            <p:nvPr/>
          </p:nvSpPr>
          <p:spPr>
            <a:xfrm>
              <a:off x="1981200" y="1173778"/>
              <a:ext cx="1630922" cy="338554"/>
            </a:xfrm>
            <a:prstGeom prst="rect">
              <a:avLst/>
            </a:prstGeom>
            <a:noFill/>
          </p:spPr>
          <p:txBody>
            <a:bodyPr wrap="square" lIns="0" rtlCol="0">
              <a:spAutoFit/>
            </a:bodyPr>
            <a:lstStyle/>
            <a:p>
              <a:pPr algn="r" eaLnBrk="0" fontAlgn="base" hangingPunct="0">
                <a:spcBef>
                  <a:spcPct val="0"/>
                </a:spcBef>
                <a:spcAft>
                  <a:spcPct val="0"/>
                </a:spcAft>
              </a:pPr>
              <a:r>
                <a:rPr lang="en-US" sz="1600" b="1" dirty="0" smtClean="0">
                  <a:solidFill>
                    <a:srgbClr val="000000"/>
                  </a:solidFill>
                </a:rPr>
                <a:t> MMX Data Only:  Employers</a:t>
              </a:r>
              <a:endParaRPr lang="en-US" sz="1600" b="1" dirty="0">
                <a:solidFill>
                  <a:srgbClr val="000000"/>
                </a:solidFill>
              </a:endParaRPr>
            </a:p>
          </p:txBody>
        </p:sp>
        <p:pic>
          <p:nvPicPr>
            <p:cNvPr id="6" name="Picture 5" descr="employers.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143000"/>
              <a:ext cx="521677" cy="381000"/>
            </a:xfrm>
            <a:prstGeom prst="rect">
              <a:avLst/>
            </a:prstGeom>
          </p:spPr>
        </p:pic>
      </p:grpSp>
      <p:cxnSp>
        <p:nvCxnSpPr>
          <p:cNvPr id="7" name="Straight Connector 6"/>
          <p:cNvCxnSpPr/>
          <p:nvPr/>
        </p:nvCxnSpPr>
        <p:spPr>
          <a:xfrm>
            <a:off x="1876400" y="1622639"/>
            <a:ext cx="15240" cy="1563534"/>
          </a:xfrm>
          <a:prstGeom prst="line">
            <a:avLst/>
          </a:prstGeom>
          <a:ln cap="rnd">
            <a:solidFill>
              <a:schemeClr val="tx2"/>
            </a:solidFill>
            <a:prstDash val="sysDot"/>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90600" y="2728934"/>
            <a:ext cx="650752" cy="276999"/>
          </a:xfrm>
          <a:prstGeom prst="rect">
            <a:avLst/>
          </a:prstGeom>
          <a:noFill/>
        </p:spPr>
        <p:txBody>
          <a:bodyPr wrap="square" rtlCol="0">
            <a:spAutoFit/>
          </a:bodyPr>
          <a:lstStyle/>
          <a:p>
            <a:pPr algn="r"/>
            <a:r>
              <a:rPr lang="en-US" sz="1200" b="1" dirty="0">
                <a:solidFill>
                  <a:srgbClr val="003F72"/>
                </a:solidFill>
                <a:cs typeface="Arial" pitchFamily="34" charset="0"/>
              </a:rPr>
              <a:t>2015</a:t>
            </a:r>
          </a:p>
        </p:txBody>
      </p:sp>
      <p:sp>
        <p:nvSpPr>
          <p:cNvPr id="12" name="Rectangle 11"/>
          <p:cNvSpPr/>
          <p:nvPr/>
        </p:nvSpPr>
        <p:spPr>
          <a:xfrm>
            <a:off x="1876400" y="2713694"/>
            <a:ext cx="1463040" cy="329184"/>
          </a:xfrm>
          <a:prstGeom prst="rect">
            <a:avLst/>
          </a:prstGeom>
          <a:solidFill>
            <a:srgbClr val="003F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TextBox 12"/>
          <p:cNvSpPr txBox="1"/>
          <p:nvPr/>
        </p:nvSpPr>
        <p:spPr>
          <a:xfrm>
            <a:off x="1891640" y="2695775"/>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smtClean="0">
                <a:solidFill>
                  <a:srgbClr val="FFFFFF"/>
                </a:solidFill>
              </a:rPr>
              <a:t>15</a:t>
            </a:r>
            <a:endParaRPr lang="en-US" sz="1500" b="1" dirty="0">
              <a:solidFill>
                <a:srgbClr val="FFFFFF"/>
              </a:solidFill>
            </a:endParaRPr>
          </a:p>
        </p:txBody>
      </p:sp>
      <p:sp>
        <p:nvSpPr>
          <p:cNvPr id="14" name="TextBox 13"/>
          <p:cNvSpPr txBox="1"/>
          <p:nvPr/>
        </p:nvSpPr>
        <p:spPr>
          <a:xfrm>
            <a:off x="1190600" y="2424134"/>
            <a:ext cx="650752" cy="276999"/>
          </a:xfrm>
          <a:prstGeom prst="rect">
            <a:avLst/>
          </a:prstGeom>
          <a:noFill/>
        </p:spPr>
        <p:txBody>
          <a:bodyPr wrap="square" rtlCol="0">
            <a:spAutoFit/>
          </a:bodyPr>
          <a:lstStyle/>
          <a:p>
            <a:pPr algn="r"/>
            <a:r>
              <a:rPr lang="en-US" sz="1200" b="1" dirty="0">
                <a:solidFill>
                  <a:srgbClr val="0083A9"/>
                </a:solidFill>
                <a:cs typeface="Arial" pitchFamily="34" charset="0"/>
              </a:rPr>
              <a:t>2016</a:t>
            </a:r>
          </a:p>
        </p:txBody>
      </p:sp>
      <p:sp>
        <p:nvSpPr>
          <p:cNvPr id="15" name="Rectangle 14"/>
          <p:cNvSpPr/>
          <p:nvPr/>
        </p:nvSpPr>
        <p:spPr>
          <a:xfrm>
            <a:off x="1876400" y="2393654"/>
            <a:ext cx="2468880" cy="329184"/>
          </a:xfrm>
          <a:prstGeom prst="rect">
            <a:avLst/>
          </a:prstGeom>
          <a:solidFill>
            <a:srgbClr val="0083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TextBox 15"/>
          <p:cNvSpPr txBox="1"/>
          <p:nvPr/>
        </p:nvSpPr>
        <p:spPr>
          <a:xfrm>
            <a:off x="1891640" y="2390975"/>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smtClean="0">
                <a:solidFill>
                  <a:srgbClr val="FFFFFF"/>
                </a:solidFill>
              </a:rPr>
              <a:t>30</a:t>
            </a:r>
            <a:endParaRPr lang="en-US" sz="1500" b="1" dirty="0">
              <a:solidFill>
                <a:srgbClr val="FFFFFF"/>
              </a:solidFill>
            </a:endParaRPr>
          </a:p>
        </p:txBody>
      </p:sp>
      <p:sp>
        <p:nvSpPr>
          <p:cNvPr id="17" name="TextBox 16"/>
          <p:cNvSpPr txBox="1"/>
          <p:nvPr/>
        </p:nvSpPr>
        <p:spPr>
          <a:xfrm>
            <a:off x="1190600" y="2119334"/>
            <a:ext cx="650752" cy="276999"/>
          </a:xfrm>
          <a:prstGeom prst="rect">
            <a:avLst/>
          </a:prstGeom>
          <a:noFill/>
        </p:spPr>
        <p:txBody>
          <a:bodyPr wrap="square" rtlCol="0">
            <a:spAutoFit/>
          </a:bodyPr>
          <a:lstStyle/>
          <a:p>
            <a:pPr algn="r"/>
            <a:r>
              <a:rPr lang="en-US" sz="1200" b="1" dirty="0">
                <a:solidFill>
                  <a:srgbClr val="5EB6E4"/>
                </a:solidFill>
                <a:cs typeface="Arial" pitchFamily="34" charset="0"/>
              </a:rPr>
              <a:t>2017</a:t>
            </a:r>
          </a:p>
        </p:txBody>
      </p:sp>
      <p:sp>
        <p:nvSpPr>
          <p:cNvPr id="18" name="Rectangle 17"/>
          <p:cNvSpPr/>
          <p:nvPr/>
        </p:nvSpPr>
        <p:spPr>
          <a:xfrm>
            <a:off x="1876400" y="2073614"/>
            <a:ext cx="3749040" cy="329184"/>
          </a:xfrm>
          <a:prstGeom prst="rect">
            <a:avLst/>
          </a:prstGeom>
          <a:solidFill>
            <a:srgbClr val="5EB6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9" name="TextBox 18"/>
          <p:cNvSpPr txBox="1"/>
          <p:nvPr/>
        </p:nvSpPr>
        <p:spPr>
          <a:xfrm>
            <a:off x="1891640" y="2073614"/>
            <a:ext cx="594360" cy="323165"/>
          </a:xfrm>
          <a:prstGeom prst="rect">
            <a:avLst/>
          </a:prstGeom>
          <a:noFill/>
        </p:spPr>
        <p:txBody>
          <a:bodyPr wrap="square" rtlCol="0">
            <a:spAutoFit/>
          </a:bodyPr>
          <a:lstStyle/>
          <a:p>
            <a:pPr eaLnBrk="0" fontAlgn="base" hangingPunct="0">
              <a:spcBef>
                <a:spcPct val="0"/>
              </a:spcBef>
              <a:spcAft>
                <a:spcPct val="0"/>
              </a:spcAft>
            </a:pPr>
            <a:r>
              <a:rPr lang="en-US" sz="1500" b="1" dirty="0" smtClean="0">
                <a:solidFill>
                  <a:srgbClr val="FFFFFF"/>
                </a:solidFill>
              </a:rPr>
              <a:t>49</a:t>
            </a:r>
            <a:endParaRPr lang="en-US" sz="1500" b="1" dirty="0">
              <a:solidFill>
                <a:srgbClr val="FFFFFF"/>
              </a:solidFill>
            </a:endParaRPr>
          </a:p>
        </p:txBody>
      </p:sp>
      <p:sp>
        <p:nvSpPr>
          <p:cNvPr id="20" name="TextBox 19"/>
          <p:cNvSpPr txBox="1"/>
          <p:nvPr/>
        </p:nvSpPr>
        <p:spPr>
          <a:xfrm>
            <a:off x="1190600" y="1796375"/>
            <a:ext cx="650752" cy="276999"/>
          </a:xfrm>
          <a:prstGeom prst="rect">
            <a:avLst/>
          </a:prstGeom>
          <a:noFill/>
        </p:spPr>
        <p:txBody>
          <a:bodyPr wrap="square" rtlCol="0">
            <a:spAutoFit/>
          </a:bodyPr>
          <a:lstStyle/>
          <a:p>
            <a:pPr algn="r"/>
            <a:r>
              <a:rPr lang="en-US" sz="1200" b="1" dirty="0">
                <a:solidFill>
                  <a:srgbClr val="0039A6"/>
                </a:solidFill>
                <a:cs typeface="Arial" pitchFamily="34" charset="0"/>
              </a:rPr>
              <a:t>2018</a:t>
            </a:r>
          </a:p>
        </p:txBody>
      </p:sp>
      <p:sp>
        <p:nvSpPr>
          <p:cNvPr id="21" name="Rectangle 20"/>
          <p:cNvSpPr/>
          <p:nvPr/>
        </p:nvSpPr>
        <p:spPr>
          <a:xfrm>
            <a:off x="1876400" y="1750655"/>
            <a:ext cx="4754880" cy="329184"/>
          </a:xfrm>
          <a:prstGeom prst="rect">
            <a:avLst/>
          </a:prstGeom>
          <a:solidFill>
            <a:srgbClr val="0039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TextBox 21"/>
          <p:cNvSpPr txBox="1"/>
          <p:nvPr/>
        </p:nvSpPr>
        <p:spPr>
          <a:xfrm>
            <a:off x="1891639" y="1750655"/>
            <a:ext cx="2275115" cy="323165"/>
          </a:xfrm>
          <a:prstGeom prst="rect">
            <a:avLst/>
          </a:prstGeom>
          <a:noFill/>
        </p:spPr>
        <p:txBody>
          <a:bodyPr wrap="square" rtlCol="0">
            <a:spAutoFit/>
          </a:bodyPr>
          <a:lstStyle/>
          <a:p>
            <a:pPr eaLnBrk="0" fontAlgn="base" hangingPunct="0">
              <a:spcBef>
                <a:spcPct val="0"/>
              </a:spcBef>
              <a:spcAft>
                <a:spcPct val="0"/>
              </a:spcAft>
            </a:pPr>
            <a:r>
              <a:rPr lang="en-US" sz="1500" b="1" dirty="0" smtClean="0">
                <a:solidFill>
                  <a:srgbClr val="FFFFFF"/>
                </a:solidFill>
              </a:rPr>
              <a:t>70-80 </a:t>
            </a:r>
            <a:r>
              <a:rPr lang="en-US" sz="1500" b="1" dirty="0" smtClean="0">
                <a:solidFill>
                  <a:srgbClr val="FFFFFF"/>
                </a:solidFill>
              </a:rPr>
              <a:t>(Projected)</a:t>
            </a:r>
            <a:endParaRPr lang="en-US" sz="1500" b="1" dirty="0">
              <a:solidFill>
                <a:srgbClr val="FFFFFF"/>
              </a:solidFill>
            </a:endParaRPr>
          </a:p>
        </p:txBody>
      </p:sp>
      <p:sp>
        <p:nvSpPr>
          <p:cNvPr id="25" name="TextBox 24"/>
          <p:cNvSpPr txBox="1"/>
          <p:nvPr/>
        </p:nvSpPr>
        <p:spPr>
          <a:xfrm>
            <a:off x="4986670" y="4683148"/>
            <a:ext cx="2380653" cy="338554"/>
          </a:xfrm>
          <a:prstGeom prst="rect">
            <a:avLst/>
          </a:prstGeom>
          <a:noFill/>
        </p:spPr>
        <p:txBody>
          <a:bodyPr wrap="square" lIns="0" rtlCol="0">
            <a:spAutoFit/>
          </a:bodyPr>
          <a:lstStyle/>
          <a:p>
            <a:pPr algn="r" eaLnBrk="0" fontAlgn="base" hangingPunct="0">
              <a:spcBef>
                <a:spcPct val="0"/>
              </a:spcBef>
              <a:spcAft>
                <a:spcPct val="0"/>
              </a:spcAft>
            </a:pPr>
            <a:r>
              <a:rPr lang="en-US" sz="1600" b="1" dirty="0" smtClean="0">
                <a:solidFill>
                  <a:srgbClr val="000000"/>
                </a:solidFill>
              </a:rPr>
              <a:t>MMX Pipeline Growth</a:t>
            </a:r>
            <a:endParaRPr lang="en-US" sz="1600" b="1" dirty="0">
              <a:solidFill>
                <a:srgbClr val="000000"/>
              </a:solidFill>
            </a:endParaRPr>
          </a:p>
        </p:txBody>
      </p:sp>
      <p:cxnSp>
        <p:nvCxnSpPr>
          <p:cNvPr id="27" name="Straight Connector 26"/>
          <p:cNvCxnSpPr/>
          <p:nvPr/>
        </p:nvCxnSpPr>
        <p:spPr>
          <a:xfrm>
            <a:off x="1924890" y="5037813"/>
            <a:ext cx="7620" cy="1300653"/>
          </a:xfrm>
          <a:prstGeom prst="line">
            <a:avLst/>
          </a:prstGeom>
          <a:ln cap="rnd">
            <a:solidFill>
              <a:schemeClr val="tx2"/>
            </a:solidFill>
            <a:prstDash val="sysDot"/>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940130" y="5078543"/>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18</a:t>
            </a:r>
          </a:p>
        </p:txBody>
      </p:sp>
      <p:sp>
        <p:nvSpPr>
          <p:cNvPr id="32" name="TextBox 31"/>
          <p:cNvSpPr txBox="1"/>
          <p:nvPr/>
        </p:nvSpPr>
        <p:spPr>
          <a:xfrm>
            <a:off x="1239090" y="5839308"/>
            <a:ext cx="650752" cy="276999"/>
          </a:xfrm>
          <a:prstGeom prst="rect">
            <a:avLst/>
          </a:prstGeom>
          <a:noFill/>
        </p:spPr>
        <p:txBody>
          <a:bodyPr wrap="square" rtlCol="0">
            <a:spAutoFit/>
          </a:bodyPr>
          <a:lstStyle/>
          <a:p>
            <a:pPr algn="r"/>
            <a:r>
              <a:rPr lang="en-US" sz="1200" b="1" dirty="0">
                <a:solidFill>
                  <a:srgbClr val="0083A9"/>
                </a:solidFill>
                <a:cs typeface="Arial" pitchFamily="34" charset="0"/>
              </a:rPr>
              <a:t>2016</a:t>
            </a:r>
          </a:p>
        </p:txBody>
      </p:sp>
      <p:sp>
        <p:nvSpPr>
          <p:cNvPr id="33" name="Rectangle 32"/>
          <p:cNvSpPr/>
          <p:nvPr/>
        </p:nvSpPr>
        <p:spPr>
          <a:xfrm>
            <a:off x="1924890" y="5808828"/>
            <a:ext cx="1224049" cy="329184"/>
          </a:xfrm>
          <a:prstGeom prst="rect">
            <a:avLst/>
          </a:prstGeom>
          <a:solidFill>
            <a:srgbClr val="0083A9"/>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500" b="1" dirty="0">
              <a:solidFill>
                <a:prstClr val="white"/>
              </a:solidFill>
            </a:endParaRPr>
          </a:p>
        </p:txBody>
      </p:sp>
      <p:sp>
        <p:nvSpPr>
          <p:cNvPr id="35" name="TextBox 34"/>
          <p:cNvSpPr txBox="1"/>
          <p:nvPr/>
        </p:nvSpPr>
        <p:spPr>
          <a:xfrm>
            <a:off x="1239090" y="5534508"/>
            <a:ext cx="650752" cy="276999"/>
          </a:xfrm>
          <a:prstGeom prst="rect">
            <a:avLst/>
          </a:prstGeom>
          <a:noFill/>
        </p:spPr>
        <p:txBody>
          <a:bodyPr wrap="square" rtlCol="0">
            <a:spAutoFit/>
          </a:bodyPr>
          <a:lstStyle/>
          <a:p>
            <a:pPr algn="r"/>
            <a:r>
              <a:rPr lang="en-US" sz="1200" b="1" dirty="0">
                <a:solidFill>
                  <a:srgbClr val="5EB6E4"/>
                </a:solidFill>
                <a:cs typeface="Arial" pitchFamily="34" charset="0"/>
              </a:rPr>
              <a:t>2017</a:t>
            </a:r>
          </a:p>
        </p:txBody>
      </p:sp>
      <p:sp>
        <p:nvSpPr>
          <p:cNvPr id="36" name="Rectangle 35"/>
          <p:cNvSpPr/>
          <p:nvPr/>
        </p:nvSpPr>
        <p:spPr>
          <a:xfrm>
            <a:off x="1924890" y="5488788"/>
            <a:ext cx="2448098" cy="329184"/>
          </a:xfrm>
          <a:prstGeom prst="rect">
            <a:avLst/>
          </a:prstGeom>
          <a:solidFill>
            <a:srgbClr val="5EB6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500" b="1" dirty="0">
              <a:solidFill>
                <a:prstClr val="white"/>
              </a:solidFill>
            </a:endParaRPr>
          </a:p>
        </p:txBody>
      </p:sp>
      <p:sp>
        <p:nvSpPr>
          <p:cNvPr id="38" name="TextBox 37"/>
          <p:cNvSpPr txBox="1"/>
          <p:nvPr/>
        </p:nvSpPr>
        <p:spPr>
          <a:xfrm>
            <a:off x="1239090" y="5211549"/>
            <a:ext cx="650752" cy="276999"/>
          </a:xfrm>
          <a:prstGeom prst="rect">
            <a:avLst/>
          </a:prstGeom>
          <a:noFill/>
        </p:spPr>
        <p:txBody>
          <a:bodyPr wrap="square" rtlCol="0">
            <a:spAutoFit/>
          </a:bodyPr>
          <a:lstStyle/>
          <a:p>
            <a:pPr algn="r"/>
            <a:r>
              <a:rPr lang="en-US" sz="1200" b="1" dirty="0">
                <a:solidFill>
                  <a:srgbClr val="0039A6"/>
                </a:solidFill>
                <a:cs typeface="Arial" pitchFamily="34" charset="0"/>
              </a:rPr>
              <a:t>2018</a:t>
            </a:r>
          </a:p>
        </p:txBody>
      </p:sp>
      <p:sp>
        <p:nvSpPr>
          <p:cNvPr id="39" name="Rectangle 38"/>
          <p:cNvSpPr/>
          <p:nvPr/>
        </p:nvSpPr>
        <p:spPr>
          <a:xfrm>
            <a:off x="1924890" y="5165829"/>
            <a:ext cx="4754880" cy="329184"/>
          </a:xfrm>
          <a:prstGeom prst="rect">
            <a:avLst/>
          </a:prstGeom>
          <a:solidFill>
            <a:srgbClr val="0039A6"/>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500" b="1" dirty="0">
              <a:solidFill>
                <a:prstClr val="white"/>
              </a:solidFill>
            </a:endParaRPr>
          </a:p>
        </p:txBody>
      </p:sp>
      <p:pic>
        <p:nvPicPr>
          <p:cNvPr id="41" name="Picture 4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23178" y="4385887"/>
            <a:ext cx="860251" cy="860251"/>
          </a:xfrm>
          <a:prstGeom prst="rect">
            <a:avLst/>
          </a:prstGeom>
        </p:spPr>
      </p:pic>
      <p:sp>
        <p:nvSpPr>
          <p:cNvPr id="44" name="TextBox 43"/>
          <p:cNvSpPr txBox="1"/>
          <p:nvPr/>
        </p:nvSpPr>
        <p:spPr>
          <a:xfrm>
            <a:off x="4166754" y="2947850"/>
            <a:ext cx="3245622" cy="338554"/>
          </a:xfrm>
          <a:prstGeom prst="rect">
            <a:avLst/>
          </a:prstGeom>
          <a:noFill/>
        </p:spPr>
        <p:txBody>
          <a:bodyPr wrap="square" lIns="0" rtlCol="0">
            <a:spAutoFit/>
          </a:bodyPr>
          <a:lstStyle/>
          <a:p>
            <a:pPr algn="r" eaLnBrk="0" fontAlgn="base" hangingPunct="0">
              <a:spcBef>
                <a:spcPct val="0"/>
              </a:spcBef>
              <a:spcAft>
                <a:spcPct val="0"/>
              </a:spcAft>
            </a:pPr>
            <a:r>
              <a:rPr lang="en-US" sz="1600" b="1" dirty="0" smtClean="0">
                <a:solidFill>
                  <a:srgbClr val="000000"/>
                </a:solidFill>
              </a:rPr>
              <a:t> MMX Medical Covered Lives</a:t>
            </a:r>
            <a:endParaRPr lang="en-US" sz="1600" b="1" dirty="0">
              <a:solidFill>
                <a:srgbClr val="000000"/>
              </a:solidFill>
            </a:endParaRPr>
          </a:p>
        </p:txBody>
      </p:sp>
      <p:cxnSp>
        <p:nvCxnSpPr>
          <p:cNvPr id="46" name="Straight Connector 45"/>
          <p:cNvCxnSpPr/>
          <p:nvPr/>
        </p:nvCxnSpPr>
        <p:spPr>
          <a:xfrm>
            <a:off x="1904108" y="3302516"/>
            <a:ext cx="15240" cy="1563534"/>
          </a:xfrm>
          <a:prstGeom prst="line">
            <a:avLst/>
          </a:prstGeom>
          <a:ln cap="rnd">
            <a:solidFill>
              <a:schemeClr val="tx2"/>
            </a:solidFill>
            <a:prstDash val="sysDot"/>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1919348" y="4375652"/>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smtClean="0">
                <a:solidFill>
                  <a:srgbClr val="FFFFFF"/>
                </a:solidFill>
              </a:rPr>
              <a:t>?</a:t>
            </a:r>
            <a:endParaRPr lang="en-US" sz="1500" b="1" dirty="0">
              <a:solidFill>
                <a:srgbClr val="FFFFFF"/>
              </a:solidFill>
            </a:endParaRPr>
          </a:p>
        </p:txBody>
      </p:sp>
      <p:sp>
        <p:nvSpPr>
          <p:cNvPr id="50" name="TextBox 49"/>
          <p:cNvSpPr txBox="1"/>
          <p:nvPr/>
        </p:nvSpPr>
        <p:spPr>
          <a:xfrm>
            <a:off x="1218308" y="4104011"/>
            <a:ext cx="650752" cy="276999"/>
          </a:xfrm>
          <a:prstGeom prst="rect">
            <a:avLst/>
          </a:prstGeom>
          <a:noFill/>
        </p:spPr>
        <p:txBody>
          <a:bodyPr wrap="square" rtlCol="0">
            <a:spAutoFit/>
          </a:bodyPr>
          <a:lstStyle/>
          <a:p>
            <a:pPr algn="r"/>
            <a:r>
              <a:rPr lang="en-US" sz="1200" b="1" dirty="0">
                <a:solidFill>
                  <a:srgbClr val="0083A9"/>
                </a:solidFill>
                <a:cs typeface="Arial" pitchFamily="34" charset="0"/>
              </a:rPr>
              <a:t>2016</a:t>
            </a:r>
          </a:p>
        </p:txBody>
      </p:sp>
      <p:sp>
        <p:nvSpPr>
          <p:cNvPr id="51" name="Rectangle 50"/>
          <p:cNvSpPr/>
          <p:nvPr/>
        </p:nvSpPr>
        <p:spPr>
          <a:xfrm>
            <a:off x="1904108" y="4073531"/>
            <a:ext cx="2468880" cy="329184"/>
          </a:xfrm>
          <a:prstGeom prst="rect">
            <a:avLst/>
          </a:prstGeom>
          <a:solidFill>
            <a:srgbClr val="0083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TextBox 51"/>
          <p:cNvSpPr txBox="1"/>
          <p:nvPr/>
        </p:nvSpPr>
        <p:spPr>
          <a:xfrm>
            <a:off x="1878279" y="4104011"/>
            <a:ext cx="807227" cy="323165"/>
          </a:xfrm>
          <a:prstGeom prst="rect">
            <a:avLst/>
          </a:prstGeom>
          <a:noFill/>
        </p:spPr>
        <p:txBody>
          <a:bodyPr wrap="square" rtlCol="0">
            <a:spAutoFit/>
          </a:bodyPr>
          <a:lstStyle/>
          <a:p>
            <a:pPr eaLnBrk="0" fontAlgn="base" hangingPunct="0">
              <a:spcBef>
                <a:spcPct val="0"/>
              </a:spcBef>
              <a:spcAft>
                <a:spcPct val="0"/>
              </a:spcAft>
            </a:pPr>
            <a:r>
              <a:rPr lang="en-US" sz="1500" b="1" dirty="0" smtClean="0">
                <a:solidFill>
                  <a:schemeClr val="bg1"/>
                </a:solidFill>
              </a:rPr>
              <a:t>81,000</a:t>
            </a:r>
            <a:endParaRPr lang="en-US" sz="1500" b="1" dirty="0">
              <a:solidFill>
                <a:schemeClr val="bg1"/>
              </a:solidFill>
            </a:endParaRPr>
          </a:p>
        </p:txBody>
      </p:sp>
      <p:sp>
        <p:nvSpPr>
          <p:cNvPr id="53" name="TextBox 52"/>
          <p:cNvSpPr txBox="1"/>
          <p:nvPr/>
        </p:nvSpPr>
        <p:spPr>
          <a:xfrm>
            <a:off x="1218308" y="3799211"/>
            <a:ext cx="650752" cy="276999"/>
          </a:xfrm>
          <a:prstGeom prst="rect">
            <a:avLst/>
          </a:prstGeom>
          <a:noFill/>
        </p:spPr>
        <p:txBody>
          <a:bodyPr wrap="square" rtlCol="0">
            <a:spAutoFit/>
          </a:bodyPr>
          <a:lstStyle/>
          <a:p>
            <a:pPr algn="r"/>
            <a:r>
              <a:rPr lang="en-US" sz="1200" b="1" dirty="0">
                <a:solidFill>
                  <a:srgbClr val="5EB6E4"/>
                </a:solidFill>
                <a:cs typeface="Arial" pitchFamily="34" charset="0"/>
              </a:rPr>
              <a:t>2017</a:t>
            </a:r>
          </a:p>
        </p:txBody>
      </p:sp>
      <p:sp>
        <p:nvSpPr>
          <p:cNvPr id="54" name="Rectangle 53"/>
          <p:cNvSpPr/>
          <p:nvPr/>
        </p:nvSpPr>
        <p:spPr>
          <a:xfrm>
            <a:off x="1904108" y="3753491"/>
            <a:ext cx="3749040" cy="329184"/>
          </a:xfrm>
          <a:prstGeom prst="rect">
            <a:avLst/>
          </a:prstGeom>
          <a:solidFill>
            <a:srgbClr val="5EB6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5" name="TextBox 54"/>
          <p:cNvSpPr txBox="1"/>
          <p:nvPr/>
        </p:nvSpPr>
        <p:spPr>
          <a:xfrm>
            <a:off x="1844715" y="3750366"/>
            <a:ext cx="1137556" cy="323165"/>
          </a:xfrm>
          <a:prstGeom prst="rect">
            <a:avLst/>
          </a:prstGeom>
          <a:noFill/>
        </p:spPr>
        <p:txBody>
          <a:bodyPr wrap="square" rtlCol="0">
            <a:spAutoFit/>
          </a:bodyPr>
          <a:lstStyle/>
          <a:p>
            <a:pPr eaLnBrk="0" fontAlgn="base" hangingPunct="0">
              <a:spcBef>
                <a:spcPct val="0"/>
              </a:spcBef>
              <a:spcAft>
                <a:spcPct val="0"/>
              </a:spcAft>
            </a:pPr>
            <a:r>
              <a:rPr lang="en-US" sz="1500" b="1" dirty="0" smtClean="0">
                <a:solidFill>
                  <a:schemeClr val="bg1"/>
                </a:solidFill>
              </a:rPr>
              <a:t>138,000</a:t>
            </a:r>
            <a:endParaRPr lang="en-US" sz="1500" b="1" dirty="0">
              <a:solidFill>
                <a:schemeClr val="bg1"/>
              </a:solidFill>
            </a:endParaRPr>
          </a:p>
        </p:txBody>
      </p:sp>
      <p:sp>
        <p:nvSpPr>
          <p:cNvPr id="56" name="TextBox 55"/>
          <p:cNvSpPr txBox="1"/>
          <p:nvPr/>
        </p:nvSpPr>
        <p:spPr>
          <a:xfrm>
            <a:off x="1218308" y="3476252"/>
            <a:ext cx="650752" cy="276999"/>
          </a:xfrm>
          <a:prstGeom prst="rect">
            <a:avLst/>
          </a:prstGeom>
          <a:noFill/>
        </p:spPr>
        <p:txBody>
          <a:bodyPr wrap="square" rtlCol="0">
            <a:spAutoFit/>
          </a:bodyPr>
          <a:lstStyle/>
          <a:p>
            <a:pPr algn="r"/>
            <a:r>
              <a:rPr lang="en-US" sz="1200" b="1" dirty="0">
                <a:solidFill>
                  <a:srgbClr val="0039A6"/>
                </a:solidFill>
                <a:cs typeface="Arial" pitchFamily="34" charset="0"/>
              </a:rPr>
              <a:t>2018</a:t>
            </a:r>
          </a:p>
        </p:txBody>
      </p:sp>
      <p:sp>
        <p:nvSpPr>
          <p:cNvPr id="57" name="Rectangle 56"/>
          <p:cNvSpPr/>
          <p:nvPr/>
        </p:nvSpPr>
        <p:spPr>
          <a:xfrm>
            <a:off x="1904108" y="3430532"/>
            <a:ext cx="4754880" cy="329184"/>
          </a:xfrm>
          <a:prstGeom prst="rect">
            <a:avLst/>
          </a:prstGeom>
          <a:solidFill>
            <a:srgbClr val="0039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8" name="TextBox 57"/>
          <p:cNvSpPr txBox="1"/>
          <p:nvPr/>
        </p:nvSpPr>
        <p:spPr>
          <a:xfrm>
            <a:off x="1876400" y="3417416"/>
            <a:ext cx="3360618" cy="323165"/>
          </a:xfrm>
          <a:prstGeom prst="rect">
            <a:avLst/>
          </a:prstGeom>
          <a:noFill/>
        </p:spPr>
        <p:txBody>
          <a:bodyPr wrap="square" rtlCol="0">
            <a:spAutoFit/>
          </a:bodyPr>
          <a:lstStyle/>
          <a:p>
            <a:pPr eaLnBrk="0" fontAlgn="base" hangingPunct="0">
              <a:spcBef>
                <a:spcPct val="0"/>
              </a:spcBef>
              <a:spcAft>
                <a:spcPct val="0"/>
              </a:spcAft>
            </a:pPr>
            <a:r>
              <a:rPr lang="en-US" sz="1500" b="1" dirty="0" smtClean="0">
                <a:solidFill>
                  <a:schemeClr val="bg1"/>
                </a:solidFill>
              </a:rPr>
              <a:t>200,000 – 225,000 Projected</a:t>
            </a:r>
            <a:endParaRPr lang="en-US" sz="1500" b="1" dirty="0">
              <a:solidFill>
                <a:schemeClr val="bg1"/>
              </a:solidFill>
            </a:endParaRPr>
          </a:p>
        </p:txBody>
      </p:sp>
      <p:pic>
        <p:nvPicPr>
          <p:cNvPr id="59" name="Picture 58" descr="employees.emf"/>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562804" y="2829205"/>
            <a:ext cx="381000" cy="457200"/>
          </a:xfrm>
          <a:prstGeom prst="rect">
            <a:avLst/>
          </a:prstGeom>
        </p:spPr>
      </p:pic>
    </p:spTree>
    <p:extLst>
      <p:ext uri="{BB962C8B-B14F-4D97-AF65-F5344CB8AC3E}">
        <p14:creationId xmlns:p14="http://schemas.microsoft.com/office/powerpoint/2010/main" val="665946550"/>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264121"/>
            <a:ext cx="8229600" cy="1701283"/>
          </a:xfrm>
        </p:spPr>
        <p:txBody>
          <a:bodyPr/>
          <a:lstStyle/>
          <a:p>
            <a:pPr algn="ctr"/>
            <a:r>
              <a:rPr lang="en-US" dirty="0" smtClean="0"/>
              <a:t>MMX </a:t>
            </a:r>
            <a:r>
              <a:rPr lang="en-US" dirty="0" smtClean="0"/>
              <a:t>Solution Overview </a:t>
            </a:r>
            <a:r>
              <a:rPr lang="en-US" dirty="0" smtClean="0"/>
              <a:t/>
            </a:r>
            <a:br>
              <a:rPr lang="en-US" dirty="0" smtClean="0"/>
            </a:br>
            <a:endParaRPr lang="en-US" dirty="0"/>
          </a:p>
        </p:txBody>
      </p:sp>
    </p:spTree>
    <p:extLst>
      <p:ext uri="{BB962C8B-B14F-4D97-AF65-F5344CB8AC3E}">
        <p14:creationId xmlns:p14="http://schemas.microsoft.com/office/powerpoint/2010/main" val="1208621776"/>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rc 35"/>
          <p:cNvSpPr/>
          <p:nvPr/>
        </p:nvSpPr>
        <p:spPr bwMode="auto">
          <a:xfrm rot="18889518">
            <a:off x="510901" y="1207018"/>
            <a:ext cx="8035681" cy="8035681"/>
          </a:xfrm>
          <a:prstGeom prst="arc">
            <a:avLst>
              <a:gd name="adj1" fmla="val 14410966"/>
              <a:gd name="adj2" fmla="val 1798787"/>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
        <p:nvSpPr>
          <p:cNvPr id="3" name="Title 2"/>
          <p:cNvSpPr>
            <a:spLocks noGrp="1"/>
          </p:cNvSpPr>
          <p:nvPr>
            <p:ph type="title"/>
          </p:nvPr>
        </p:nvSpPr>
        <p:spPr>
          <a:xfrm>
            <a:off x="439575" y="304800"/>
            <a:ext cx="8229600" cy="520700"/>
          </a:xfrm>
        </p:spPr>
        <p:txBody>
          <a:bodyPr/>
          <a:lstStyle/>
          <a:p>
            <a:r>
              <a:rPr lang="en-US" dirty="0" smtClean="0"/>
              <a:t/>
            </a:r>
            <a:br>
              <a:rPr lang="en-US" dirty="0" smtClean="0"/>
            </a:br>
            <a:r>
              <a:rPr lang="en-US" dirty="0" smtClean="0"/>
              <a:t/>
            </a:r>
            <a:br>
              <a:rPr lang="en-US" dirty="0" smtClean="0"/>
            </a:br>
            <a:r>
              <a:rPr lang="en-US" dirty="0" smtClean="0"/>
              <a:t>MMX: A </a:t>
            </a:r>
            <a:r>
              <a:rPr lang="en-US" sz="2400" b="1" dirty="0" smtClean="0">
                <a:solidFill>
                  <a:schemeClr val="accent4"/>
                </a:solidFill>
              </a:rPr>
              <a:t>Comprehensive</a:t>
            </a:r>
            <a:r>
              <a:rPr lang="en-US" b="1" dirty="0" smtClean="0">
                <a:solidFill>
                  <a:schemeClr val="accent4"/>
                </a:solidFill>
              </a:rPr>
              <a:t> </a:t>
            </a:r>
            <a:r>
              <a:rPr lang="en-US" dirty="0" smtClean="0">
                <a:solidFill>
                  <a:schemeClr val="tx2"/>
                </a:solidFill>
              </a:rPr>
              <a:t>Solution from the # 1 Ranked Provider</a:t>
            </a:r>
            <a:endParaRPr lang="en-US" dirty="0">
              <a:solidFill>
                <a:schemeClr val="tx2"/>
              </a:solidFill>
            </a:endParaRPr>
          </a:p>
        </p:txBody>
      </p:sp>
      <p:sp>
        <p:nvSpPr>
          <p:cNvPr id="49" name="Oval 48"/>
          <p:cNvSpPr/>
          <p:nvPr/>
        </p:nvSpPr>
        <p:spPr>
          <a:xfrm>
            <a:off x="457200" y="3723484"/>
            <a:ext cx="633776" cy="633776"/>
          </a:xfrm>
          <a:prstGeom prst="ellipse">
            <a:avLst/>
          </a:prstGeom>
          <a:solidFill>
            <a:srgbClr val="FFFFFF"/>
          </a:solidFill>
          <a:ln w="19050" cap="flat" cmpd="sng" algn="ctr">
            <a:solidFill>
              <a:schemeClr val="accent5"/>
            </a:solidFill>
            <a:prstDash val="solid"/>
          </a:ln>
          <a:effectLst/>
        </p:spPr>
        <p:txBody>
          <a:bodyPr rtlCol="0" anchor="ctr"/>
          <a:lstStyle/>
          <a:p>
            <a:pPr algn="ctr">
              <a:defRPr/>
            </a:pPr>
            <a:endParaRPr lang="en-US" kern="0" dirty="0">
              <a:solidFill>
                <a:srgbClr val="FFFFFF"/>
              </a:solidFill>
            </a:endParaRPr>
          </a:p>
        </p:txBody>
      </p:sp>
      <p:sp>
        <p:nvSpPr>
          <p:cNvPr id="52" name="Oval 51"/>
          <p:cNvSpPr/>
          <p:nvPr/>
        </p:nvSpPr>
        <p:spPr>
          <a:xfrm>
            <a:off x="7976824" y="3693002"/>
            <a:ext cx="633776" cy="633776"/>
          </a:xfrm>
          <a:prstGeom prst="ellipse">
            <a:avLst/>
          </a:prstGeom>
          <a:solidFill>
            <a:srgbClr val="FFFFFF"/>
          </a:solidFill>
          <a:ln w="19050" cap="flat" cmpd="sng" algn="ctr">
            <a:solidFill>
              <a:schemeClr val="accent5"/>
            </a:solidFill>
            <a:prstDash val="solid"/>
          </a:ln>
          <a:effectLst/>
        </p:spPr>
        <p:txBody>
          <a:bodyPr rtlCol="0" anchor="ctr"/>
          <a:lstStyle/>
          <a:p>
            <a:pPr algn="ctr">
              <a:defRPr/>
            </a:pPr>
            <a:endParaRPr lang="en-US" kern="0" dirty="0">
              <a:solidFill>
                <a:srgbClr val="FFFFFF"/>
              </a:solidFill>
            </a:endParaRPr>
          </a:p>
        </p:txBody>
      </p:sp>
      <p:sp>
        <p:nvSpPr>
          <p:cNvPr id="65" name="Rectangle 64"/>
          <p:cNvSpPr/>
          <p:nvPr/>
        </p:nvSpPr>
        <p:spPr>
          <a:xfrm>
            <a:off x="1291872" y="2989279"/>
            <a:ext cx="1900146" cy="307777"/>
          </a:xfrm>
          <a:prstGeom prst="rect">
            <a:avLst/>
          </a:prstGeom>
        </p:spPr>
        <p:txBody>
          <a:bodyPr wrap="square" lIns="0" tIns="0" rIns="0" bIns="0">
            <a:spAutoFit/>
          </a:bodyPr>
          <a:lstStyle/>
          <a:p>
            <a:pPr>
              <a:defRPr/>
            </a:pPr>
            <a:r>
              <a:rPr lang="en-US" sz="1000" b="1" kern="0" dirty="0" smtClean="0">
                <a:solidFill>
                  <a:srgbClr val="000000"/>
                </a:solidFill>
                <a:latin typeface="Arial"/>
                <a:cs typeface="Arial"/>
              </a:rPr>
              <a:t>Defined Contribution or Defined Benefit</a:t>
            </a:r>
            <a:endParaRPr lang="en-US" sz="1000" b="1" kern="0" dirty="0">
              <a:solidFill>
                <a:srgbClr val="000000"/>
              </a:solidFill>
              <a:latin typeface="Arial"/>
              <a:cs typeface="Arial"/>
            </a:endParaRPr>
          </a:p>
        </p:txBody>
      </p:sp>
      <p:sp>
        <p:nvSpPr>
          <p:cNvPr id="66" name="Rectangle 65"/>
          <p:cNvSpPr/>
          <p:nvPr/>
        </p:nvSpPr>
        <p:spPr>
          <a:xfrm>
            <a:off x="2438400" y="2005376"/>
            <a:ext cx="1143000" cy="153888"/>
          </a:xfrm>
          <a:prstGeom prst="rect">
            <a:avLst/>
          </a:prstGeom>
        </p:spPr>
        <p:txBody>
          <a:bodyPr wrap="square" lIns="0" tIns="0" rIns="0" bIns="0">
            <a:spAutoFit/>
          </a:bodyPr>
          <a:lstStyle/>
          <a:p>
            <a:pPr>
              <a:defRPr/>
            </a:pPr>
            <a:r>
              <a:rPr lang="en-US" sz="1000" b="1" kern="0" dirty="0" smtClean="0">
                <a:solidFill>
                  <a:srgbClr val="000000"/>
                </a:solidFill>
                <a:latin typeface="Arial"/>
                <a:cs typeface="Arial"/>
              </a:rPr>
              <a:t>Carrier Agnostic</a:t>
            </a:r>
          </a:p>
        </p:txBody>
      </p:sp>
      <p:sp>
        <p:nvSpPr>
          <p:cNvPr id="83" name="Oval 82"/>
          <p:cNvSpPr/>
          <p:nvPr/>
        </p:nvSpPr>
        <p:spPr>
          <a:xfrm>
            <a:off x="2642824" y="1219200"/>
            <a:ext cx="633776" cy="633776"/>
          </a:xfrm>
          <a:prstGeom prst="ellipse">
            <a:avLst/>
          </a:prstGeom>
          <a:solidFill>
            <a:srgbClr val="FFFFFF"/>
          </a:solidFill>
          <a:ln w="19050" cap="flat" cmpd="sng" algn="ctr">
            <a:solidFill>
              <a:schemeClr val="accent5"/>
            </a:solidFill>
            <a:prstDash val="solid"/>
          </a:ln>
          <a:effectLst/>
        </p:spPr>
        <p:txBody>
          <a:bodyPr rtlCol="0" anchor="ctr"/>
          <a:lstStyle/>
          <a:p>
            <a:pPr algn="ctr">
              <a:defRPr/>
            </a:pPr>
            <a:endParaRPr lang="en-US" kern="0" dirty="0">
              <a:solidFill>
                <a:srgbClr val="FFFFFF"/>
              </a:solidFill>
            </a:endParaRPr>
          </a:p>
        </p:txBody>
      </p:sp>
      <p:sp>
        <p:nvSpPr>
          <p:cNvPr id="100" name="Oval 99"/>
          <p:cNvSpPr/>
          <p:nvPr/>
        </p:nvSpPr>
        <p:spPr>
          <a:xfrm>
            <a:off x="5614624" y="1219200"/>
            <a:ext cx="633776" cy="633776"/>
          </a:xfrm>
          <a:prstGeom prst="ellipse">
            <a:avLst/>
          </a:prstGeom>
          <a:solidFill>
            <a:srgbClr val="FFFFFF"/>
          </a:solidFill>
          <a:ln w="19050" cap="flat" cmpd="sng" algn="ctr">
            <a:solidFill>
              <a:schemeClr val="accent5"/>
            </a:solidFill>
            <a:prstDash val="solid"/>
          </a:ln>
          <a:effectLst/>
        </p:spPr>
        <p:txBody>
          <a:bodyPr rtlCol="0" anchor="ctr"/>
          <a:lstStyle/>
          <a:p>
            <a:pPr algn="ctr">
              <a:defRPr/>
            </a:pPr>
            <a:endParaRPr lang="en-US" kern="0" dirty="0">
              <a:solidFill>
                <a:srgbClr val="FFFFFF"/>
              </a:solidFill>
            </a:endParaRPr>
          </a:p>
        </p:txBody>
      </p:sp>
      <p:sp>
        <p:nvSpPr>
          <p:cNvPr id="103" name="Oval 102"/>
          <p:cNvSpPr/>
          <p:nvPr/>
        </p:nvSpPr>
        <p:spPr>
          <a:xfrm>
            <a:off x="1219200" y="2227279"/>
            <a:ext cx="633776" cy="633776"/>
          </a:xfrm>
          <a:prstGeom prst="ellipse">
            <a:avLst/>
          </a:prstGeom>
          <a:solidFill>
            <a:srgbClr val="FFFFFF"/>
          </a:solidFill>
          <a:ln w="19050" cap="flat" cmpd="sng" algn="ctr">
            <a:solidFill>
              <a:schemeClr val="accent5"/>
            </a:solidFill>
            <a:prstDash val="solid"/>
          </a:ln>
          <a:effectLst/>
        </p:spPr>
        <p:txBody>
          <a:bodyPr rtlCol="0" anchor="ctr"/>
          <a:lstStyle/>
          <a:p>
            <a:pPr algn="ctr">
              <a:defRPr/>
            </a:pPr>
            <a:endParaRPr lang="en-US" kern="0" dirty="0">
              <a:solidFill>
                <a:srgbClr val="FFFFFF"/>
              </a:solidFill>
            </a:endParaRPr>
          </a:p>
        </p:txBody>
      </p:sp>
      <p:sp>
        <p:nvSpPr>
          <p:cNvPr id="48" name="Rectangle 47"/>
          <p:cNvSpPr/>
          <p:nvPr/>
        </p:nvSpPr>
        <p:spPr>
          <a:xfrm>
            <a:off x="1118824" y="4026047"/>
            <a:ext cx="1524000" cy="307777"/>
          </a:xfrm>
          <a:prstGeom prst="rect">
            <a:avLst/>
          </a:prstGeom>
        </p:spPr>
        <p:txBody>
          <a:bodyPr wrap="square" lIns="0" tIns="0" rIns="0" bIns="0">
            <a:spAutoFit/>
          </a:bodyPr>
          <a:lstStyle/>
          <a:p>
            <a:pPr marL="0" lvl="1">
              <a:defRPr/>
            </a:pPr>
            <a:r>
              <a:rPr lang="en-US" sz="1000" b="1" kern="0" dirty="0" smtClean="0">
                <a:solidFill>
                  <a:srgbClr val="000000"/>
                </a:solidFill>
                <a:latin typeface="Arial"/>
                <a:cs typeface="Arial"/>
              </a:rPr>
              <a:t>Fully Insured or Self Insured</a:t>
            </a:r>
          </a:p>
        </p:txBody>
      </p:sp>
      <p:sp>
        <p:nvSpPr>
          <p:cNvPr id="51" name="Rectangle 50"/>
          <p:cNvSpPr/>
          <p:nvPr/>
        </p:nvSpPr>
        <p:spPr>
          <a:xfrm>
            <a:off x="6781800" y="3948358"/>
            <a:ext cx="1295400" cy="307777"/>
          </a:xfrm>
          <a:prstGeom prst="rect">
            <a:avLst/>
          </a:prstGeom>
          <a:noFill/>
        </p:spPr>
        <p:txBody>
          <a:bodyPr wrap="square" lIns="0" tIns="0" rIns="0" bIns="0">
            <a:spAutoFit/>
          </a:bodyPr>
          <a:lstStyle/>
          <a:p>
            <a:pPr>
              <a:defRPr/>
            </a:pPr>
            <a:r>
              <a:rPr lang="en-US" sz="1000" b="1" kern="0" dirty="0">
                <a:cs typeface="Arial"/>
              </a:rPr>
              <a:t>Exchange Metallic Designs</a:t>
            </a:r>
          </a:p>
        </p:txBody>
      </p:sp>
      <p:sp>
        <p:nvSpPr>
          <p:cNvPr id="54" name="Rectangle 53"/>
          <p:cNvSpPr/>
          <p:nvPr/>
        </p:nvSpPr>
        <p:spPr>
          <a:xfrm>
            <a:off x="5410200" y="2005375"/>
            <a:ext cx="1600200" cy="307777"/>
          </a:xfrm>
          <a:prstGeom prst="rect">
            <a:avLst/>
          </a:prstGeom>
          <a:noFill/>
        </p:spPr>
        <p:txBody>
          <a:bodyPr wrap="square" lIns="0" tIns="0" rIns="0" bIns="0">
            <a:spAutoFit/>
          </a:bodyPr>
          <a:lstStyle/>
          <a:p>
            <a:pPr>
              <a:defRPr/>
            </a:pPr>
            <a:r>
              <a:rPr lang="en-US" sz="1000" b="1" kern="0" dirty="0" smtClean="0">
                <a:latin typeface="Arial"/>
                <a:cs typeface="Arial"/>
              </a:rPr>
              <a:t>Single or Multiple  Plan Offerings</a:t>
            </a:r>
          </a:p>
        </p:txBody>
      </p:sp>
      <p:sp>
        <p:nvSpPr>
          <p:cNvPr id="32" name="Rectangle 31"/>
          <p:cNvSpPr/>
          <p:nvPr/>
        </p:nvSpPr>
        <p:spPr>
          <a:xfrm>
            <a:off x="276710" y="1866876"/>
            <a:ext cx="1247290" cy="430887"/>
          </a:xfrm>
          <a:prstGeom prst="rect">
            <a:avLst/>
          </a:prstGeom>
        </p:spPr>
        <p:txBody>
          <a:bodyPr wrap="square" lIns="0" tIns="0" rIns="0" bIns="0">
            <a:spAutoFit/>
          </a:bodyPr>
          <a:lstStyle/>
          <a:p>
            <a:pPr>
              <a:defRPr/>
            </a:pPr>
            <a:r>
              <a:rPr lang="en-US" sz="1400" b="1" kern="0" dirty="0" smtClean="0">
                <a:solidFill>
                  <a:schemeClr val="accent5"/>
                </a:solidFill>
                <a:latin typeface="Arial"/>
                <a:cs typeface="Arial"/>
              </a:rPr>
              <a:t>Financial Flexibility</a:t>
            </a:r>
            <a:endParaRPr lang="en-US" altLang="en-US" sz="1400" kern="0" dirty="0" smtClean="0">
              <a:solidFill>
                <a:schemeClr val="accent5"/>
              </a:solidFill>
              <a:latin typeface="Arial"/>
              <a:cs typeface="Arial"/>
            </a:endParaRPr>
          </a:p>
        </p:txBody>
      </p:sp>
      <p:sp>
        <p:nvSpPr>
          <p:cNvPr id="33" name="Rectangle 32"/>
          <p:cNvSpPr/>
          <p:nvPr/>
        </p:nvSpPr>
        <p:spPr>
          <a:xfrm>
            <a:off x="7303112" y="1866876"/>
            <a:ext cx="1524000" cy="215444"/>
          </a:xfrm>
          <a:prstGeom prst="rect">
            <a:avLst/>
          </a:prstGeom>
        </p:spPr>
        <p:txBody>
          <a:bodyPr wrap="square" lIns="0" tIns="0" rIns="0" bIns="0">
            <a:spAutoFit/>
          </a:bodyPr>
          <a:lstStyle/>
          <a:p>
            <a:pPr algn="r">
              <a:defRPr/>
            </a:pPr>
            <a:r>
              <a:rPr lang="en-US" sz="1400" b="1" kern="0" dirty="0" smtClean="0">
                <a:solidFill>
                  <a:schemeClr val="accent5"/>
                </a:solidFill>
                <a:latin typeface="Arial"/>
                <a:cs typeface="Arial"/>
              </a:rPr>
              <a:t>Plan Choice</a:t>
            </a:r>
            <a:endParaRPr lang="en-US" altLang="en-US" sz="1400" kern="0" dirty="0" smtClean="0">
              <a:solidFill>
                <a:schemeClr val="accent5"/>
              </a:solidFill>
              <a:latin typeface="Arial"/>
              <a:cs typeface="Arial"/>
            </a:endParaRPr>
          </a:p>
        </p:txBody>
      </p:sp>
      <p:sp>
        <p:nvSpPr>
          <p:cNvPr id="41" name="Oval 40"/>
          <p:cNvSpPr/>
          <p:nvPr/>
        </p:nvSpPr>
        <p:spPr>
          <a:xfrm>
            <a:off x="7138624" y="2233976"/>
            <a:ext cx="633776" cy="633776"/>
          </a:xfrm>
          <a:prstGeom prst="ellipse">
            <a:avLst/>
          </a:prstGeom>
          <a:solidFill>
            <a:srgbClr val="FFFFFF"/>
          </a:solidFill>
          <a:ln w="19050" cap="flat" cmpd="sng" algn="ctr">
            <a:solidFill>
              <a:schemeClr val="accent5"/>
            </a:solidFill>
            <a:prstDash val="solid"/>
          </a:ln>
          <a:effectLst/>
        </p:spPr>
        <p:txBody>
          <a:bodyPr rtlCol="0" anchor="ctr"/>
          <a:lstStyle/>
          <a:p>
            <a:pPr algn="ctr">
              <a:defRPr/>
            </a:pPr>
            <a:endParaRPr lang="en-US" kern="0" dirty="0">
              <a:solidFill>
                <a:srgbClr val="FFFFFF"/>
              </a:solidFill>
            </a:endParaRPr>
          </a:p>
        </p:txBody>
      </p:sp>
      <p:sp>
        <p:nvSpPr>
          <p:cNvPr id="42" name="Rectangle 41"/>
          <p:cNvSpPr/>
          <p:nvPr/>
        </p:nvSpPr>
        <p:spPr>
          <a:xfrm>
            <a:off x="6705600" y="2995976"/>
            <a:ext cx="1219200" cy="307777"/>
          </a:xfrm>
          <a:prstGeom prst="rect">
            <a:avLst/>
          </a:prstGeom>
          <a:noFill/>
        </p:spPr>
        <p:txBody>
          <a:bodyPr wrap="square" lIns="0" tIns="0" rIns="0" bIns="0">
            <a:spAutoFit/>
          </a:bodyPr>
          <a:lstStyle/>
          <a:p>
            <a:pPr>
              <a:defRPr/>
            </a:pPr>
            <a:r>
              <a:rPr lang="en-US" sz="1000" b="1" kern="0" dirty="0">
                <a:cs typeface="Arial"/>
              </a:rPr>
              <a:t>Full-Replacement CDHP</a:t>
            </a:r>
            <a:endParaRPr lang="en-US" sz="1000" b="1" kern="0" dirty="0" smtClean="0">
              <a:latin typeface="Arial"/>
              <a:cs typeface="Arial"/>
            </a:endParaRPr>
          </a:p>
        </p:txBody>
      </p:sp>
      <p:cxnSp>
        <p:nvCxnSpPr>
          <p:cNvPr id="37" name="Straight Arrow Connector 36"/>
          <p:cNvCxnSpPr/>
          <p:nvPr/>
        </p:nvCxnSpPr>
        <p:spPr bwMode="auto">
          <a:xfrm>
            <a:off x="492168" y="4581904"/>
            <a:ext cx="8030144" cy="0"/>
          </a:xfrm>
          <a:prstGeom prst="straightConnector1">
            <a:avLst/>
          </a:prstGeom>
          <a:solidFill>
            <a:schemeClr val="accent1"/>
          </a:solidFill>
          <a:ln w="19050" cap="flat" cmpd="sng" algn="ctr">
            <a:solidFill>
              <a:schemeClr val="bg1">
                <a:lumMod val="65000"/>
              </a:schemeClr>
            </a:solidFill>
            <a:prstDash val="solid"/>
            <a:round/>
            <a:headEnd type="arrow" w="med" len="med"/>
            <a:tailEnd type="arrow" w="med" len="med"/>
          </a:ln>
          <a:effectLst/>
        </p:spPr>
      </p:cxnSp>
      <p:sp>
        <p:nvSpPr>
          <p:cNvPr id="34" name="Rectangle 33"/>
          <p:cNvSpPr/>
          <p:nvPr/>
        </p:nvSpPr>
        <p:spPr>
          <a:xfrm>
            <a:off x="3124200" y="4339638"/>
            <a:ext cx="2791968" cy="215444"/>
          </a:xfrm>
          <a:prstGeom prst="rect">
            <a:avLst/>
          </a:prstGeom>
          <a:solidFill>
            <a:schemeClr val="bg1"/>
          </a:solidFill>
        </p:spPr>
        <p:txBody>
          <a:bodyPr wrap="square" lIns="0" tIns="0" rIns="0" bIns="0">
            <a:spAutoFit/>
          </a:bodyPr>
          <a:lstStyle/>
          <a:p>
            <a:pPr algn="ctr">
              <a:defRPr/>
            </a:pPr>
            <a:r>
              <a:rPr lang="en-US" sz="1400" b="1" kern="0" dirty="0" smtClean="0">
                <a:solidFill>
                  <a:schemeClr val="accent5"/>
                </a:solidFill>
                <a:latin typeface="Arial"/>
                <a:cs typeface="Arial"/>
              </a:rPr>
              <a:t>Aon Middle Market Experience</a:t>
            </a:r>
            <a:endParaRPr lang="en-US" altLang="en-US" sz="1400" kern="0" dirty="0" smtClean="0">
              <a:solidFill>
                <a:schemeClr val="accent5"/>
              </a:solidFill>
              <a:latin typeface="Arial"/>
              <a:cs typeface="Arial"/>
            </a:endParaRPr>
          </a:p>
        </p:txBody>
      </p:sp>
      <p:pic>
        <p:nvPicPr>
          <p:cNvPr id="4" name="Picture 3" descr="signposts.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112" y="3800437"/>
            <a:ext cx="457200" cy="437322"/>
          </a:xfrm>
          <a:prstGeom prst="rect">
            <a:avLst/>
          </a:prstGeom>
        </p:spPr>
      </p:pic>
      <p:pic>
        <p:nvPicPr>
          <p:cNvPr id="50" name="Picture 49" descr="signposts.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7568" y="1319576"/>
            <a:ext cx="457200" cy="437322"/>
          </a:xfrm>
          <a:prstGeom prst="rect">
            <a:avLst/>
          </a:prstGeom>
        </p:spPr>
      </p:pic>
      <p:pic>
        <p:nvPicPr>
          <p:cNvPr id="2" name="Picture 1" descr="dollar_choice.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09" y="3831128"/>
            <a:ext cx="495427" cy="370078"/>
          </a:xfrm>
          <a:prstGeom prst="rect">
            <a:avLst/>
          </a:prstGeom>
        </p:spPr>
      </p:pic>
      <p:pic>
        <p:nvPicPr>
          <p:cNvPr id="31" name="Picture 30" descr="dollar_choice.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04" y="2331512"/>
            <a:ext cx="495427" cy="370078"/>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319576"/>
            <a:ext cx="448818" cy="448818"/>
          </a:xfrm>
          <a:prstGeom prst="rect">
            <a:avLst/>
          </a:prstGeom>
        </p:spPr>
      </p:pic>
      <p:sp>
        <p:nvSpPr>
          <p:cNvPr id="5" name="TextBox 4"/>
          <p:cNvSpPr txBox="1"/>
          <p:nvPr/>
        </p:nvSpPr>
        <p:spPr>
          <a:xfrm>
            <a:off x="665685" y="4674596"/>
            <a:ext cx="7772400" cy="338554"/>
          </a:xfrm>
          <a:prstGeom prst="rect">
            <a:avLst/>
          </a:prstGeom>
          <a:solidFill>
            <a:srgbClr val="0083A9"/>
          </a:solidFill>
        </p:spPr>
        <p:txBody>
          <a:bodyPr wrap="square" rtlCol="0" anchor="t">
            <a:spAutoFit/>
          </a:bodyPr>
          <a:lstStyle/>
          <a:p>
            <a:pPr algn="ctr"/>
            <a:r>
              <a:rPr lang="en-US" sz="1600" dirty="0" smtClean="0">
                <a:solidFill>
                  <a:schemeClr val="bg1"/>
                </a:solidFill>
                <a:latin typeface="Arial" panose="020B0604020202020204" pitchFamily="34" charset="0"/>
                <a:cs typeface="Arial" panose="020B0604020202020204" pitchFamily="34" charset="0"/>
              </a:rPr>
              <a:t>Health &amp; Benefits Consulting - Aon</a:t>
            </a:r>
            <a:endParaRPr lang="en-US" sz="1600" dirty="0">
              <a:solidFill>
                <a:schemeClr val="bg1"/>
              </a:solidFill>
              <a:latin typeface="Arial" panose="020B0604020202020204" pitchFamily="34" charset="0"/>
              <a:cs typeface="Arial" panose="020B0604020202020204" pitchFamily="34" charset="0"/>
            </a:endParaRPr>
          </a:p>
        </p:txBody>
      </p:sp>
      <p:sp>
        <p:nvSpPr>
          <p:cNvPr id="38" name="TextBox 37"/>
          <p:cNvSpPr txBox="1"/>
          <p:nvPr/>
        </p:nvSpPr>
        <p:spPr>
          <a:xfrm>
            <a:off x="665685" y="5009305"/>
            <a:ext cx="7772400" cy="338554"/>
          </a:xfrm>
          <a:prstGeom prst="rect">
            <a:avLst/>
          </a:prstGeom>
          <a:solidFill>
            <a:schemeClr val="bg1">
              <a:lumMod val="75000"/>
            </a:schemeClr>
          </a:solidFill>
        </p:spPr>
        <p:txBody>
          <a:bodyPr wrap="square" rtlCol="0" anchor="t">
            <a:spAutoFit/>
          </a:bodyPr>
          <a:lstStyle/>
          <a:p>
            <a:pPr algn="ctr"/>
            <a:r>
              <a:rPr lang="en-US" sz="1600" dirty="0" smtClean="0">
                <a:latin typeface="Arial" panose="020B0604020202020204" pitchFamily="34" charset="0"/>
                <a:cs typeface="Arial" panose="020B0604020202020204" pitchFamily="34" charset="0"/>
              </a:rPr>
              <a:t>Administration and Carrier Management – Aon/Alight</a:t>
            </a:r>
            <a:endParaRPr lang="en-US" sz="1600" dirty="0">
              <a:latin typeface="Arial" panose="020B0604020202020204" pitchFamily="34" charset="0"/>
              <a:cs typeface="Arial" panose="020B0604020202020204" pitchFamily="34" charset="0"/>
            </a:endParaRPr>
          </a:p>
        </p:txBody>
      </p:sp>
      <p:sp>
        <p:nvSpPr>
          <p:cNvPr id="39" name="TextBox 38"/>
          <p:cNvSpPr txBox="1"/>
          <p:nvPr/>
        </p:nvSpPr>
        <p:spPr>
          <a:xfrm>
            <a:off x="667543" y="5347859"/>
            <a:ext cx="7770542" cy="338554"/>
          </a:xfrm>
          <a:prstGeom prst="rect">
            <a:avLst/>
          </a:prstGeom>
          <a:solidFill>
            <a:srgbClr val="003F72"/>
          </a:solidFill>
        </p:spPr>
        <p:txBody>
          <a:bodyPr wrap="square" rtlCol="0" anchor="t">
            <a:spAutoFit/>
          </a:bodyPr>
          <a:lstStyle/>
          <a:p>
            <a:pPr algn="ctr"/>
            <a:r>
              <a:rPr lang="en-US" sz="1600" dirty="0" smtClean="0">
                <a:solidFill>
                  <a:schemeClr val="bg1"/>
                </a:solidFill>
                <a:latin typeface="Arial" panose="020B0604020202020204" pitchFamily="34" charset="0"/>
                <a:cs typeface="Arial" panose="020B0604020202020204" pitchFamily="34" charset="0"/>
              </a:rPr>
              <a:t>Largest US Data Management/Data Security Teams</a:t>
            </a:r>
            <a:endParaRPr lang="en-US" sz="1600" dirty="0">
              <a:solidFill>
                <a:schemeClr val="bg1"/>
              </a:solidFill>
              <a:latin typeface="Arial" panose="020B0604020202020204" pitchFamily="34" charset="0"/>
              <a:cs typeface="Arial" panose="020B0604020202020204" pitchFamily="34" charset="0"/>
            </a:endParaRPr>
          </a:p>
        </p:txBody>
      </p:sp>
      <p:sp>
        <p:nvSpPr>
          <p:cNvPr id="29" name="TextBox 28"/>
          <p:cNvSpPr txBox="1"/>
          <p:nvPr/>
        </p:nvSpPr>
        <p:spPr>
          <a:xfrm>
            <a:off x="665685" y="5652659"/>
            <a:ext cx="7772400" cy="338554"/>
          </a:xfrm>
          <a:prstGeom prst="rect">
            <a:avLst/>
          </a:prstGeom>
          <a:solidFill>
            <a:srgbClr val="FF0000"/>
          </a:solidFill>
        </p:spPr>
        <p:txBody>
          <a:bodyPr wrap="square" rtlCol="0" anchor="t">
            <a:spAutoFit/>
          </a:bodyPr>
          <a:lstStyle/>
          <a:p>
            <a:pPr algn="ctr"/>
            <a:r>
              <a:rPr lang="en-US" sz="1600" dirty="0" smtClean="0">
                <a:solidFill>
                  <a:schemeClr val="bg1"/>
                </a:solidFill>
                <a:latin typeface="Arial" panose="020B0604020202020204" pitchFamily="34" charset="0"/>
                <a:cs typeface="Arial" panose="020B0604020202020204" pitchFamily="34" charset="0"/>
              </a:rPr>
              <a:t>Largest US Benefits Service Center Teams (Winston-Salem &amp; Orlando)</a:t>
            </a:r>
            <a:endParaRPr lang="en-US" sz="1600" dirty="0">
              <a:solidFill>
                <a:schemeClr val="bg1"/>
              </a:solidFill>
              <a:latin typeface="Arial" panose="020B0604020202020204" pitchFamily="34" charset="0"/>
              <a:cs typeface="Arial" panose="020B0604020202020204" pitchFamily="34" charset="0"/>
            </a:endParaRPr>
          </a:p>
        </p:txBody>
      </p:sp>
      <p:pic>
        <p:nvPicPr>
          <p:cNvPr id="40" name="Picture 39" descr="signposts.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2319737"/>
            <a:ext cx="457200" cy="437322"/>
          </a:xfrm>
          <a:prstGeom prst="rect">
            <a:avLst/>
          </a:prstGeom>
        </p:spPr>
      </p:pic>
      <p:sp>
        <p:nvSpPr>
          <p:cNvPr id="43" name="Rectangle 42"/>
          <p:cNvSpPr/>
          <p:nvPr/>
        </p:nvSpPr>
        <p:spPr>
          <a:xfrm>
            <a:off x="2959712" y="2618681"/>
            <a:ext cx="1307488" cy="646331"/>
          </a:xfrm>
          <a:prstGeom prst="rect">
            <a:avLst/>
          </a:prstGeom>
        </p:spPr>
        <p:txBody>
          <a:bodyPr wrap="square" lIns="0" tIns="0" rIns="0" bIns="0">
            <a:spAutoFit/>
          </a:bodyPr>
          <a:lstStyle/>
          <a:p>
            <a:pPr lvl="0" algn="ctr">
              <a:spcBef>
                <a:spcPts val="600"/>
              </a:spcBef>
              <a:defRPr/>
            </a:pPr>
            <a:r>
              <a:rPr lang="en-US" sz="1050" dirty="0" smtClean="0">
                <a:solidFill>
                  <a:srgbClr val="008BA9"/>
                </a:solidFill>
                <a:latin typeface="+mj-lt"/>
                <a:ea typeface="+mj-ea"/>
                <a:cs typeface="+mj-cs"/>
              </a:rPr>
              <a:t>Largest </a:t>
            </a:r>
            <a:r>
              <a:rPr lang="en-US" sz="1050" dirty="0">
                <a:solidFill>
                  <a:srgbClr val="008BA9"/>
                </a:solidFill>
                <a:latin typeface="+mj-lt"/>
                <a:ea typeface="+mj-ea"/>
                <a:cs typeface="+mj-cs"/>
              </a:rPr>
              <a:t>global footprint of any benefits broker in the world</a:t>
            </a:r>
          </a:p>
        </p:txBody>
      </p:sp>
      <p:sp>
        <p:nvSpPr>
          <p:cNvPr id="44" name="Rectangle 43"/>
          <p:cNvSpPr/>
          <p:nvPr/>
        </p:nvSpPr>
        <p:spPr>
          <a:xfrm>
            <a:off x="2362200" y="3385802"/>
            <a:ext cx="1524000" cy="484748"/>
          </a:xfrm>
          <a:prstGeom prst="rect">
            <a:avLst/>
          </a:prstGeom>
        </p:spPr>
        <p:txBody>
          <a:bodyPr wrap="square" lIns="0" tIns="0" rIns="0" bIns="0">
            <a:spAutoFit/>
          </a:bodyPr>
          <a:lstStyle/>
          <a:p>
            <a:pPr algn="ctr">
              <a:spcBef>
                <a:spcPts val="600"/>
              </a:spcBef>
              <a:defRPr/>
            </a:pPr>
            <a:r>
              <a:rPr lang="en-US" altLang="en-US" sz="1050" dirty="0">
                <a:solidFill>
                  <a:srgbClr val="008BA9"/>
                </a:solidFill>
                <a:latin typeface="+mj-lt"/>
                <a:ea typeface="+mj-ea"/>
                <a:cs typeface="+mj-cs"/>
              </a:rPr>
              <a:t>#1 Health </a:t>
            </a:r>
            <a:br>
              <a:rPr lang="en-US" altLang="en-US" sz="1050" dirty="0">
                <a:solidFill>
                  <a:srgbClr val="008BA9"/>
                </a:solidFill>
                <a:latin typeface="+mj-lt"/>
                <a:ea typeface="+mj-ea"/>
                <a:cs typeface="+mj-cs"/>
              </a:rPr>
            </a:br>
            <a:r>
              <a:rPr lang="en-US" altLang="en-US" sz="1050" dirty="0">
                <a:solidFill>
                  <a:srgbClr val="008BA9"/>
                </a:solidFill>
                <a:latin typeface="+mj-lt"/>
                <a:ea typeface="+mj-ea"/>
                <a:cs typeface="+mj-cs"/>
              </a:rPr>
              <a:t>and Benefits actuarial practice</a:t>
            </a:r>
          </a:p>
        </p:txBody>
      </p:sp>
      <p:sp>
        <p:nvSpPr>
          <p:cNvPr id="45" name="Rectangle 44"/>
          <p:cNvSpPr/>
          <p:nvPr/>
        </p:nvSpPr>
        <p:spPr>
          <a:xfrm>
            <a:off x="3766741" y="1732093"/>
            <a:ext cx="1524000" cy="646331"/>
          </a:xfrm>
          <a:prstGeom prst="rect">
            <a:avLst/>
          </a:prstGeom>
        </p:spPr>
        <p:txBody>
          <a:bodyPr wrap="square" lIns="0" tIns="0" rIns="0" bIns="0">
            <a:spAutoFit/>
          </a:bodyPr>
          <a:lstStyle/>
          <a:p>
            <a:pPr lvl="0" algn="ctr">
              <a:spcBef>
                <a:spcPts val="600"/>
              </a:spcBef>
              <a:defRPr/>
            </a:pPr>
            <a:r>
              <a:rPr lang="en-US" sz="1050" dirty="0" smtClean="0">
                <a:solidFill>
                  <a:srgbClr val="008BA9"/>
                </a:solidFill>
                <a:latin typeface="+mj-lt"/>
                <a:ea typeface="+mj-ea"/>
                <a:cs typeface="+mj-cs"/>
              </a:rPr>
              <a:t>Ranked #1 </a:t>
            </a:r>
            <a:br>
              <a:rPr lang="en-US" sz="1050" dirty="0" smtClean="0">
                <a:solidFill>
                  <a:srgbClr val="008BA9"/>
                </a:solidFill>
                <a:latin typeface="+mj-lt"/>
                <a:ea typeface="+mj-ea"/>
                <a:cs typeface="+mj-cs"/>
              </a:rPr>
            </a:br>
            <a:r>
              <a:rPr lang="en-US" sz="1050" dirty="0" smtClean="0">
                <a:solidFill>
                  <a:srgbClr val="008BA9"/>
                </a:solidFill>
                <a:latin typeface="+mj-lt"/>
                <a:ea typeface="+mj-ea"/>
                <a:cs typeface="+mj-cs"/>
              </a:rPr>
              <a:t>H&amp;B provider </a:t>
            </a:r>
            <a:br>
              <a:rPr lang="en-US" sz="1050" dirty="0" smtClean="0">
                <a:solidFill>
                  <a:srgbClr val="008BA9"/>
                </a:solidFill>
                <a:latin typeface="+mj-lt"/>
                <a:ea typeface="+mj-ea"/>
                <a:cs typeface="+mj-cs"/>
              </a:rPr>
            </a:br>
            <a:r>
              <a:rPr lang="en-US" sz="1050" dirty="0" smtClean="0">
                <a:solidFill>
                  <a:srgbClr val="008BA9"/>
                </a:solidFill>
                <a:latin typeface="+mj-lt"/>
                <a:ea typeface="+mj-ea"/>
                <a:cs typeface="+mj-cs"/>
              </a:rPr>
              <a:t>in U.S. by </a:t>
            </a:r>
            <a:br>
              <a:rPr lang="en-US" sz="1050" dirty="0" smtClean="0">
                <a:solidFill>
                  <a:srgbClr val="008BA9"/>
                </a:solidFill>
                <a:latin typeface="+mj-lt"/>
                <a:ea typeface="+mj-ea"/>
                <a:cs typeface="+mj-cs"/>
              </a:rPr>
            </a:br>
            <a:r>
              <a:rPr lang="en-US" sz="1050" dirty="0" smtClean="0">
                <a:solidFill>
                  <a:srgbClr val="008BA9"/>
                </a:solidFill>
                <a:latin typeface="+mj-lt"/>
                <a:ea typeface="+mj-ea"/>
                <a:cs typeface="+mj-cs"/>
              </a:rPr>
              <a:t>Nelson Hall</a:t>
            </a:r>
            <a:endParaRPr lang="en-US" sz="1050" dirty="0">
              <a:solidFill>
                <a:srgbClr val="008BA9"/>
              </a:solidFill>
              <a:latin typeface="+mj-lt"/>
              <a:ea typeface="+mj-ea"/>
              <a:cs typeface="+mj-cs"/>
            </a:endParaRPr>
          </a:p>
        </p:txBody>
      </p:sp>
      <p:sp>
        <p:nvSpPr>
          <p:cNvPr id="46" name="Rectangle 45"/>
          <p:cNvSpPr/>
          <p:nvPr/>
        </p:nvSpPr>
        <p:spPr>
          <a:xfrm>
            <a:off x="5029200" y="2618681"/>
            <a:ext cx="1284732" cy="484748"/>
          </a:xfrm>
          <a:prstGeom prst="rect">
            <a:avLst/>
          </a:prstGeom>
        </p:spPr>
        <p:txBody>
          <a:bodyPr wrap="square" lIns="0" tIns="0" rIns="0" bIns="0">
            <a:spAutoFit/>
          </a:bodyPr>
          <a:lstStyle/>
          <a:p>
            <a:pPr lvl="0" algn="ctr">
              <a:spcBef>
                <a:spcPts val="600"/>
              </a:spcBef>
              <a:defRPr/>
            </a:pPr>
            <a:r>
              <a:rPr lang="en-US" sz="1050" dirty="0" smtClean="0">
                <a:solidFill>
                  <a:srgbClr val="008BA9"/>
                </a:solidFill>
                <a:latin typeface="+mj-lt"/>
                <a:ea typeface="+mj-ea"/>
                <a:cs typeface="+mj-cs"/>
              </a:rPr>
              <a:t>Administration supporting over 10.5M Customers</a:t>
            </a:r>
            <a:endParaRPr lang="en-US" sz="1050" dirty="0">
              <a:solidFill>
                <a:srgbClr val="008BA9"/>
              </a:solidFill>
              <a:latin typeface="+mj-lt"/>
              <a:ea typeface="+mj-ea"/>
              <a:cs typeface="+mj-cs"/>
            </a:endParaRPr>
          </a:p>
        </p:txBody>
      </p:sp>
      <p:sp>
        <p:nvSpPr>
          <p:cNvPr id="47" name="Rectangle 46"/>
          <p:cNvSpPr/>
          <p:nvPr/>
        </p:nvSpPr>
        <p:spPr>
          <a:xfrm>
            <a:off x="5366657" y="3491511"/>
            <a:ext cx="1524000" cy="484748"/>
          </a:xfrm>
          <a:prstGeom prst="rect">
            <a:avLst/>
          </a:prstGeom>
        </p:spPr>
        <p:txBody>
          <a:bodyPr wrap="square" lIns="0" tIns="0" rIns="0" bIns="0">
            <a:spAutoFit/>
          </a:bodyPr>
          <a:lstStyle/>
          <a:p>
            <a:pPr algn="ctr">
              <a:spcBef>
                <a:spcPts val="600"/>
              </a:spcBef>
              <a:defRPr/>
            </a:pPr>
            <a:r>
              <a:rPr lang="en-US" altLang="en-US" sz="1050" dirty="0" smtClean="0">
                <a:solidFill>
                  <a:srgbClr val="008BA9"/>
                </a:solidFill>
                <a:latin typeface="+mj-lt"/>
                <a:ea typeface="+mj-ea"/>
                <a:cs typeface="+mj-cs"/>
              </a:rPr>
              <a:t>Full Suite of Complementary Solutions</a:t>
            </a:r>
            <a:endParaRPr lang="en-US" altLang="en-US" sz="1050" dirty="0">
              <a:solidFill>
                <a:srgbClr val="008BA9"/>
              </a:solidFill>
              <a:latin typeface="+mj-lt"/>
              <a:ea typeface="+mj-ea"/>
              <a:cs typeface="+mj-cs"/>
            </a:endParaRPr>
          </a:p>
        </p:txBody>
      </p:sp>
    </p:spTree>
    <p:extLst>
      <p:ext uri="{BB962C8B-B14F-4D97-AF65-F5344CB8AC3E}">
        <p14:creationId xmlns:p14="http://schemas.microsoft.com/office/powerpoint/2010/main" val="133130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9575" y="304800"/>
            <a:ext cx="8229600" cy="520700"/>
          </a:xfrm>
        </p:spPr>
        <p:txBody>
          <a:bodyPr/>
          <a:lstStyle/>
          <a:p>
            <a:r>
              <a:rPr lang="en-US" dirty="0" smtClean="0"/>
              <a:t/>
            </a:r>
            <a:br>
              <a:rPr lang="en-US" dirty="0" smtClean="0"/>
            </a:br>
            <a:r>
              <a:rPr lang="en-US" sz="2400" dirty="0" smtClean="0"/>
              <a:t>Aon’s MMX: Full Spectrum of</a:t>
            </a:r>
            <a:r>
              <a:rPr lang="en-US" sz="2400" dirty="0" smtClean="0">
                <a:solidFill>
                  <a:srgbClr val="E11B22"/>
                </a:solidFill>
              </a:rPr>
              <a:t> </a:t>
            </a:r>
            <a:r>
              <a:rPr lang="en-US" sz="2400" b="1" dirty="0" smtClean="0">
                <a:solidFill>
                  <a:srgbClr val="002060"/>
                </a:solidFill>
              </a:rPr>
              <a:t>Flexible</a:t>
            </a:r>
            <a:r>
              <a:rPr lang="en-US" sz="2400" dirty="0" smtClean="0">
                <a:solidFill>
                  <a:srgbClr val="E11B22"/>
                </a:solidFill>
              </a:rPr>
              <a:t> Solutions</a:t>
            </a:r>
            <a:endParaRPr lang="en-US" sz="2400" dirty="0">
              <a:solidFill>
                <a:srgbClr val="E11B22"/>
              </a:solidFill>
            </a:endParaRPr>
          </a:p>
        </p:txBody>
      </p:sp>
      <p:sp>
        <p:nvSpPr>
          <p:cNvPr id="74" name="Hexagon 73"/>
          <p:cNvSpPr/>
          <p:nvPr/>
        </p:nvSpPr>
        <p:spPr bwMode="auto">
          <a:xfrm rot="5400000">
            <a:off x="593488" y="2685432"/>
            <a:ext cx="1266394" cy="1091719"/>
          </a:xfrm>
          <a:prstGeom prst="hexagon">
            <a:avLst>
              <a:gd name="adj" fmla="val 28861"/>
              <a:gd name="vf" fmla="val 115470"/>
            </a:avLst>
          </a:prstGeom>
          <a:solidFill>
            <a:srgbClr val="0083A9">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100" dirty="0">
              <a:solidFill>
                <a:srgbClr val="000000"/>
              </a:solidFill>
            </a:endParaRPr>
          </a:p>
        </p:txBody>
      </p:sp>
      <p:sp>
        <p:nvSpPr>
          <p:cNvPr id="75" name="Hexagon 74"/>
          <p:cNvSpPr/>
          <p:nvPr/>
        </p:nvSpPr>
        <p:spPr bwMode="auto">
          <a:xfrm rot="5400000">
            <a:off x="4500481" y="2685431"/>
            <a:ext cx="1266394" cy="1091719"/>
          </a:xfrm>
          <a:prstGeom prst="hexagon">
            <a:avLst>
              <a:gd name="adj" fmla="val 28861"/>
              <a:gd name="vf" fmla="val 115470"/>
            </a:avLst>
          </a:prstGeom>
          <a:solidFill>
            <a:srgbClr val="0083A9">
              <a:alpha val="7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100" dirty="0">
              <a:solidFill>
                <a:srgbClr val="000000"/>
              </a:solidFill>
            </a:endParaRPr>
          </a:p>
        </p:txBody>
      </p:sp>
      <p:sp>
        <p:nvSpPr>
          <p:cNvPr id="76" name="Hexagon 75"/>
          <p:cNvSpPr/>
          <p:nvPr/>
        </p:nvSpPr>
        <p:spPr bwMode="auto">
          <a:xfrm rot="5400000">
            <a:off x="1895820" y="2685433"/>
            <a:ext cx="1266394" cy="1091719"/>
          </a:xfrm>
          <a:prstGeom prst="hexagon">
            <a:avLst>
              <a:gd name="adj" fmla="val 28861"/>
              <a:gd name="vf" fmla="val 115470"/>
            </a:avLst>
          </a:prstGeom>
          <a:solidFill>
            <a:srgbClr val="0083A9">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100" dirty="0">
              <a:solidFill>
                <a:srgbClr val="000000"/>
              </a:solidFill>
            </a:endParaRPr>
          </a:p>
        </p:txBody>
      </p:sp>
      <p:sp>
        <p:nvSpPr>
          <p:cNvPr id="77" name="Hexagon 76"/>
          <p:cNvSpPr/>
          <p:nvPr/>
        </p:nvSpPr>
        <p:spPr bwMode="auto">
          <a:xfrm rot="5400000">
            <a:off x="5800408" y="2685430"/>
            <a:ext cx="1266394" cy="1091719"/>
          </a:xfrm>
          <a:prstGeom prst="hexagon">
            <a:avLst>
              <a:gd name="adj" fmla="val 28861"/>
              <a:gd name="vf" fmla="val 115470"/>
            </a:avLst>
          </a:prstGeom>
          <a:solidFill>
            <a:srgbClr val="0083A9">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100" dirty="0">
              <a:solidFill>
                <a:srgbClr val="000000"/>
              </a:solidFill>
            </a:endParaRPr>
          </a:p>
        </p:txBody>
      </p:sp>
      <p:sp>
        <p:nvSpPr>
          <p:cNvPr id="78" name="Hexagon 77"/>
          <p:cNvSpPr/>
          <p:nvPr/>
        </p:nvSpPr>
        <p:spPr bwMode="auto">
          <a:xfrm rot="5400000">
            <a:off x="3198152" y="2685432"/>
            <a:ext cx="1266394" cy="1091719"/>
          </a:xfrm>
          <a:prstGeom prst="hexagon">
            <a:avLst>
              <a:gd name="adj" fmla="val 28861"/>
              <a:gd name="vf" fmla="val 115470"/>
            </a:avLst>
          </a:prstGeom>
          <a:solidFill>
            <a:srgbClr val="0083A9">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100" dirty="0">
              <a:solidFill>
                <a:srgbClr val="000000"/>
              </a:solidFill>
            </a:endParaRPr>
          </a:p>
        </p:txBody>
      </p:sp>
      <p:sp>
        <p:nvSpPr>
          <p:cNvPr id="79" name="Hexagon 78"/>
          <p:cNvSpPr/>
          <p:nvPr/>
        </p:nvSpPr>
        <p:spPr bwMode="auto">
          <a:xfrm rot="5400000">
            <a:off x="7100335" y="2685429"/>
            <a:ext cx="1266394" cy="1091719"/>
          </a:xfrm>
          <a:prstGeom prst="hexagon">
            <a:avLst>
              <a:gd name="adj" fmla="val 28861"/>
              <a:gd name="vf" fmla="val 115470"/>
            </a:avLst>
          </a:prstGeom>
          <a:solidFill>
            <a:srgbClr val="0083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100" dirty="0">
              <a:solidFill>
                <a:srgbClr val="000000"/>
              </a:solidFill>
            </a:endParaRPr>
          </a:p>
        </p:txBody>
      </p:sp>
      <p:sp>
        <p:nvSpPr>
          <p:cNvPr id="7" name="TextBox 6"/>
          <p:cNvSpPr txBox="1"/>
          <p:nvPr/>
        </p:nvSpPr>
        <p:spPr>
          <a:xfrm>
            <a:off x="680825" y="2921331"/>
            <a:ext cx="1091720" cy="600164"/>
          </a:xfrm>
          <a:prstGeom prst="rect">
            <a:avLst/>
          </a:prstGeom>
          <a:noFill/>
        </p:spPr>
        <p:txBody>
          <a:bodyPr wrap="square" rtlCol="0">
            <a:spAutoFit/>
          </a:bodyPr>
          <a:lstStyle/>
          <a:p>
            <a:pPr algn="ctr"/>
            <a:r>
              <a:rPr lang="en-US" sz="1100" b="1" dirty="0" smtClean="0">
                <a:solidFill>
                  <a:schemeClr val="bg1"/>
                </a:solidFill>
              </a:rPr>
              <a:t>Fully-Insured </a:t>
            </a:r>
          </a:p>
          <a:p>
            <a:pPr algn="ctr"/>
            <a:r>
              <a:rPr lang="en-US" sz="1100" b="1" dirty="0" smtClean="0">
                <a:solidFill>
                  <a:schemeClr val="bg1"/>
                </a:solidFill>
              </a:rPr>
              <a:t>or </a:t>
            </a:r>
          </a:p>
          <a:p>
            <a:pPr algn="ctr"/>
            <a:r>
              <a:rPr lang="en-US" sz="1100" b="1" dirty="0" smtClean="0">
                <a:solidFill>
                  <a:schemeClr val="bg1"/>
                </a:solidFill>
              </a:rPr>
              <a:t>Self-Insured</a:t>
            </a:r>
            <a:endParaRPr lang="en-US" sz="1100" b="1" dirty="0">
              <a:solidFill>
                <a:schemeClr val="bg1"/>
              </a:solidFill>
            </a:endParaRPr>
          </a:p>
        </p:txBody>
      </p:sp>
      <p:sp>
        <p:nvSpPr>
          <p:cNvPr id="80" name="TextBox 79"/>
          <p:cNvSpPr txBox="1"/>
          <p:nvPr/>
        </p:nvSpPr>
        <p:spPr>
          <a:xfrm>
            <a:off x="1980752" y="2931206"/>
            <a:ext cx="1091720" cy="600164"/>
          </a:xfrm>
          <a:prstGeom prst="rect">
            <a:avLst/>
          </a:prstGeom>
          <a:noFill/>
        </p:spPr>
        <p:txBody>
          <a:bodyPr wrap="square" rtlCol="0">
            <a:spAutoFit/>
          </a:bodyPr>
          <a:lstStyle/>
          <a:p>
            <a:pPr algn="ctr"/>
            <a:r>
              <a:rPr lang="en-US" sz="1100" b="1" dirty="0" smtClean="0">
                <a:solidFill>
                  <a:schemeClr val="bg1"/>
                </a:solidFill>
              </a:rPr>
              <a:t>Defined Contribution or Benefit</a:t>
            </a:r>
            <a:endParaRPr lang="en-US" sz="1100" b="1" dirty="0">
              <a:solidFill>
                <a:schemeClr val="bg1"/>
              </a:solidFill>
            </a:endParaRPr>
          </a:p>
        </p:txBody>
      </p:sp>
      <p:sp>
        <p:nvSpPr>
          <p:cNvPr id="81" name="TextBox 80"/>
          <p:cNvSpPr txBox="1"/>
          <p:nvPr/>
        </p:nvSpPr>
        <p:spPr>
          <a:xfrm>
            <a:off x="3280679" y="3002456"/>
            <a:ext cx="1091720" cy="430887"/>
          </a:xfrm>
          <a:prstGeom prst="rect">
            <a:avLst/>
          </a:prstGeom>
          <a:noFill/>
        </p:spPr>
        <p:txBody>
          <a:bodyPr wrap="square" rtlCol="0">
            <a:spAutoFit/>
          </a:bodyPr>
          <a:lstStyle/>
          <a:p>
            <a:pPr algn="ctr"/>
            <a:r>
              <a:rPr lang="en-US" sz="1100" b="1" dirty="0" smtClean="0">
                <a:solidFill>
                  <a:schemeClr val="bg1"/>
                </a:solidFill>
              </a:rPr>
              <a:t>Carrier Agnostic</a:t>
            </a:r>
            <a:endParaRPr lang="en-US" sz="1100" b="1" dirty="0">
              <a:solidFill>
                <a:schemeClr val="bg1"/>
              </a:solidFill>
            </a:endParaRPr>
          </a:p>
        </p:txBody>
      </p:sp>
      <p:sp>
        <p:nvSpPr>
          <p:cNvPr id="82" name="TextBox 81"/>
          <p:cNvSpPr txBox="1"/>
          <p:nvPr/>
        </p:nvSpPr>
        <p:spPr>
          <a:xfrm>
            <a:off x="4587818" y="2909456"/>
            <a:ext cx="1091720" cy="600164"/>
          </a:xfrm>
          <a:prstGeom prst="rect">
            <a:avLst/>
          </a:prstGeom>
          <a:noFill/>
        </p:spPr>
        <p:txBody>
          <a:bodyPr wrap="square" rtlCol="0">
            <a:spAutoFit/>
          </a:bodyPr>
          <a:lstStyle/>
          <a:p>
            <a:pPr algn="ctr"/>
            <a:r>
              <a:rPr lang="en-US" sz="1100" b="1" dirty="0" smtClean="0">
                <a:solidFill>
                  <a:schemeClr val="bg1"/>
                </a:solidFill>
              </a:rPr>
              <a:t>Single or Multi-Plan Offerings</a:t>
            </a:r>
            <a:endParaRPr lang="en-US" sz="1100" b="1" dirty="0">
              <a:solidFill>
                <a:schemeClr val="bg1"/>
              </a:solidFill>
            </a:endParaRPr>
          </a:p>
        </p:txBody>
      </p:sp>
      <p:sp>
        <p:nvSpPr>
          <p:cNvPr id="84" name="TextBox 83"/>
          <p:cNvSpPr txBox="1"/>
          <p:nvPr/>
        </p:nvSpPr>
        <p:spPr>
          <a:xfrm>
            <a:off x="5880533" y="2909456"/>
            <a:ext cx="1091720" cy="600164"/>
          </a:xfrm>
          <a:prstGeom prst="rect">
            <a:avLst/>
          </a:prstGeom>
          <a:noFill/>
        </p:spPr>
        <p:txBody>
          <a:bodyPr wrap="square" rtlCol="0">
            <a:spAutoFit/>
          </a:bodyPr>
          <a:lstStyle/>
          <a:p>
            <a:pPr algn="ctr"/>
            <a:r>
              <a:rPr lang="en-US" sz="1100" b="1" dirty="0" smtClean="0">
                <a:solidFill>
                  <a:schemeClr val="bg1"/>
                </a:solidFill>
              </a:rPr>
              <a:t>Full-Replacement CDHP</a:t>
            </a:r>
            <a:endParaRPr lang="en-US" sz="1100" b="1" dirty="0">
              <a:solidFill>
                <a:schemeClr val="bg1"/>
              </a:solidFill>
            </a:endParaRPr>
          </a:p>
        </p:txBody>
      </p:sp>
      <p:sp>
        <p:nvSpPr>
          <p:cNvPr id="85" name="TextBox 84"/>
          <p:cNvSpPr txBox="1"/>
          <p:nvPr/>
        </p:nvSpPr>
        <p:spPr>
          <a:xfrm>
            <a:off x="7173248" y="3048000"/>
            <a:ext cx="1091720" cy="430887"/>
          </a:xfrm>
          <a:prstGeom prst="rect">
            <a:avLst/>
          </a:prstGeom>
          <a:noFill/>
        </p:spPr>
        <p:txBody>
          <a:bodyPr wrap="square" rtlCol="0">
            <a:spAutoFit/>
          </a:bodyPr>
          <a:lstStyle/>
          <a:p>
            <a:pPr algn="ctr"/>
            <a:r>
              <a:rPr lang="en-US" sz="1100" b="1" dirty="0" smtClean="0">
                <a:solidFill>
                  <a:schemeClr val="bg1"/>
                </a:solidFill>
              </a:rPr>
              <a:t>Metallic Designs</a:t>
            </a:r>
            <a:endParaRPr lang="en-US" sz="1100" b="1" dirty="0">
              <a:solidFill>
                <a:schemeClr val="bg1"/>
              </a:solidFill>
            </a:endParaRPr>
          </a:p>
        </p:txBody>
      </p:sp>
      <p:grpSp>
        <p:nvGrpSpPr>
          <p:cNvPr id="10" name="Group 9"/>
          <p:cNvGrpSpPr/>
          <p:nvPr/>
        </p:nvGrpSpPr>
        <p:grpSpPr>
          <a:xfrm>
            <a:off x="680824" y="1950299"/>
            <a:ext cx="3713211" cy="792601"/>
            <a:chOff x="597017" y="2021549"/>
            <a:chExt cx="3866403" cy="792601"/>
          </a:xfrm>
        </p:grpSpPr>
        <p:cxnSp>
          <p:nvCxnSpPr>
            <p:cNvPr id="86" name="Straight Connector 85"/>
            <p:cNvCxnSpPr/>
            <p:nvPr/>
          </p:nvCxnSpPr>
          <p:spPr bwMode="auto">
            <a:xfrm rot="10800000">
              <a:off x="638180" y="2429192"/>
              <a:ext cx="3749040" cy="3958"/>
            </a:xfrm>
            <a:prstGeom prst="line">
              <a:avLst/>
            </a:prstGeom>
            <a:solidFill>
              <a:schemeClr val="accent1"/>
            </a:solidFill>
            <a:ln w="19050" cap="flat" cmpd="sng" algn="ctr">
              <a:solidFill>
                <a:srgbClr val="4D4F53"/>
              </a:solidFill>
              <a:prstDash val="dot"/>
              <a:round/>
              <a:headEnd type="none" w="med" len="med"/>
              <a:tailEnd type="none" w="med" len="med"/>
            </a:ln>
            <a:effectLst/>
          </p:spPr>
        </p:cxnSp>
        <p:cxnSp>
          <p:nvCxnSpPr>
            <p:cNvPr id="87" name="Straight Connector 86"/>
            <p:cNvCxnSpPr/>
            <p:nvPr/>
          </p:nvCxnSpPr>
          <p:spPr bwMode="auto">
            <a:xfrm rot="10800000" flipV="1">
              <a:off x="4463420" y="2433150"/>
              <a:ext cx="0" cy="381000"/>
            </a:xfrm>
            <a:prstGeom prst="line">
              <a:avLst/>
            </a:prstGeom>
            <a:solidFill>
              <a:schemeClr val="accent1"/>
            </a:solidFill>
            <a:ln w="19050" cap="flat" cmpd="sng" algn="ctr">
              <a:solidFill>
                <a:srgbClr val="4D4F53"/>
              </a:solidFill>
              <a:prstDash val="dot"/>
              <a:round/>
              <a:headEnd type="none" w="med" len="med"/>
              <a:tailEnd type="none" w="med" len="med"/>
            </a:ln>
            <a:effectLst/>
          </p:spPr>
        </p:cxnSp>
        <p:cxnSp>
          <p:nvCxnSpPr>
            <p:cNvPr id="88" name="Straight Connector 87"/>
            <p:cNvCxnSpPr/>
            <p:nvPr/>
          </p:nvCxnSpPr>
          <p:spPr bwMode="auto">
            <a:xfrm rot="10800000" flipV="1">
              <a:off x="597017" y="2433150"/>
              <a:ext cx="0" cy="381000"/>
            </a:xfrm>
            <a:prstGeom prst="line">
              <a:avLst/>
            </a:prstGeom>
            <a:solidFill>
              <a:schemeClr val="accent1"/>
            </a:solidFill>
            <a:ln w="19050" cap="flat" cmpd="sng" algn="ctr">
              <a:solidFill>
                <a:srgbClr val="4D4F53"/>
              </a:solidFill>
              <a:prstDash val="dot"/>
              <a:round/>
              <a:headEnd type="none" w="med" len="med"/>
              <a:tailEnd type="none" w="med" len="med"/>
            </a:ln>
            <a:effectLst/>
          </p:spPr>
        </p:cxnSp>
        <p:cxnSp>
          <p:nvCxnSpPr>
            <p:cNvPr id="89" name="Straight Connector 88"/>
            <p:cNvCxnSpPr/>
            <p:nvPr/>
          </p:nvCxnSpPr>
          <p:spPr bwMode="auto">
            <a:xfrm rot="10800000" flipV="1">
              <a:off x="2535355" y="2021549"/>
              <a:ext cx="0" cy="381000"/>
            </a:xfrm>
            <a:prstGeom prst="line">
              <a:avLst/>
            </a:prstGeom>
            <a:solidFill>
              <a:schemeClr val="accent1"/>
            </a:solidFill>
            <a:ln w="19050" cap="flat" cmpd="sng" algn="ctr">
              <a:solidFill>
                <a:srgbClr val="4D4F53"/>
              </a:solidFill>
              <a:prstDash val="dot"/>
              <a:round/>
              <a:headEnd type="none" w="med" len="med"/>
              <a:tailEnd type="none" w="med" len="med"/>
            </a:ln>
            <a:effectLst/>
          </p:spPr>
        </p:cxnSp>
      </p:grpSp>
      <p:grpSp>
        <p:nvGrpSpPr>
          <p:cNvPr id="95" name="Group 94"/>
          <p:cNvGrpSpPr/>
          <p:nvPr/>
        </p:nvGrpSpPr>
        <p:grpSpPr>
          <a:xfrm>
            <a:off x="4587818" y="1961172"/>
            <a:ext cx="3713211" cy="792601"/>
            <a:chOff x="597017" y="2021549"/>
            <a:chExt cx="3866403" cy="792601"/>
          </a:xfrm>
        </p:grpSpPr>
        <p:cxnSp>
          <p:nvCxnSpPr>
            <p:cNvPr id="96" name="Straight Connector 95"/>
            <p:cNvCxnSpPr/>
            <p:nvPr/>
          </p:nvCxnSpPr>
          <p:spPr bwMode="auto">
            <a:xfrm rot="10800000">
              <a:off x="638180" y="2429192"/>
              <a:ext cx="3749040" cy="3958"/>
            </a:xfrm>
            <a:prstGeom prst="line">
              <a:avLst/>
            </a:prstGeom>
            <a:solidFill>
              <a:schemeClr val="accent1"/>
            </a:solidFill>
            <a:ln w="19050" cap="flat" cmpd="sng" algn="ctr">
              <a:solidFill>
                <a:srgbClr val="4D4F53"/>
              </a:solidFill>
              <a:prstDash val="dot"/>
              <a:round/>
              <a:headEnd type="none" w="med" len="med"/>
              <a:tailEnd type="none" w="med" len="med"/>
            </a:ln>
            <a:effectLst/>
          </p:spPr>
        </p:cxnSp>
        <p:cxnSp>
          <p:nvCxnSpPr>
            <p:cNvPr id="97" name="Straight Connector 96"/>
            <p:cNvCxnSpPr/>
            <p:nvPr/>
          </p:nvCxnSpPr>
          <p:spPr bwMode="auto">
            <a:xfrm rot="10800000" flipV="1">
              <a:off x="4463420" y="2433150"/>
              <a:ext cx="0" cy="381000"/>
            </a:xfrm>
            <a:prstGeom prst="line">
              <a:avLst/>
            </a:prstGeom>
            <a:solidFill>
              <a:schemeClr val="accent1"/>
            </a:solidFill>
            <a:ln w="19050" cap="flat" cmpd="sng" algn="ctr">
              <a:solidFill>
                <a:srgbClr val="4D4F53"/>
              </a:solidFill>
              <a:prstDash val="dot"/>
              <a:round/>
              <a:headEnd type="none" w="med" len="med"/>
              <a:tailEnd type="none" w="med" len="med"/>
            </a:ln>
            <a:effectLst/>
          </p:spPr>
        </p:cxnSp>
        <p:cxnSp>
          <p:nvCxnSpPr>
            <p:cNvPr id="98" name="Straight Connector 97"/>
            <p:cNvCxnSpPr/>
            <p:nvPr/>
          </p:nvCxnSpPr>
          <p:spPr bwMode="auto">
            <a:xfrm rot="10800000" flipV="1">
              <a:off x="597017" y="2433150"/>
              <a:ext cx="0" cy="381000"/>
            </a:xfrm>
            <a:prstGeom prst="line">
              <a:avLst/>
            </a:prstGeom>
            <a:solidFill>
              <a:schemeClr val="accent1"/>
            </a:solidFill>
            <a:ln w="19050" cap="flat" cmpd="sng" algn="ctr">
              <a:solidFill>
                <a:srgbClr val="4D4F53"/>
              </a:solidFill>
              <a:prstDash val="dot"/>
              <a:round/>
              <a:headEnd type="none" w="med" len="med"/>
              <a:tailEnd type="none" w="med" len="med"/>
            </a:ln>
            <a:effectLst/>
          </p:spPr>
        </p:cxnSp>
        <p:cxnSp>
          <p:nvCxnSpPr>
            <p:cNvPr id="99" name="Straight Connector 98"/>
            <p:cNvCxnSpPr/>
            <p:nvPr/>
          </p:nvCxnSpPr>
          <p:spPr bwMode="auto">
            <a:xfrm rot="10800000" flipV="1">
              <a:off x="2535355" y="2021549"/>
              <a:ext cx="0" cy="381000"/>
            </a:xfrm>
            <a:prstGeom prst="line">
              <a:avLst/>
            </a:prstGeom>
            <a:solidFill>
              <a:schemeClr val="accent1"/>
            </a:solidFill>
            <a:ln w="19050" cap="flat" cmpd="sng" algn="ctr">
              <a:solidFill>
                <a:srgbClr val="4D4F53"/>
              </a:solidFill>
              <a:prstDash val="dot"/>
              <a:round/>
              <a:headEnd type="none" w="med" len="med"/>
              <a:tailEnd type="none" w="med" len="med"/>
            </a:ln>
            <a:effectLst/>
          </p:spPr>
        </p:cxnSp>
      </p:grpSp>
      <p:sp>
        <p:nvSpPr>
          <p:cNvPr id="11" name="TextBox 10"/>
          <p:cNvSpPr txBox="1"/>
          <p:nvPr/>
        </p:nvSpPr>
        <p:spPr>
          <a:xfrm>
            <a:off x="1009402" y="1520039"/>
            <a:ext cx="3063833" cy="338554"/>
          </a:xfrm>
          <a:prstGeom prst="rect">
            <a:avLst/>
          </a:prstGeom>
          <a:noFill/>
        </p:spPr>
        <p:txBody>
          <a:bodyPr wrap="square" rtlCol="0">
            <a:spAutoFit/>
          </a:bodyPr>
          <a:lstStyle/>
          <a:p>
            <a:pPr algn="ctr"/>
            <a:r>
              <a:rPr lang="en-US" sz="1600" dirty="0" smtClean="0">
                <a:solidFill>
                  <a:srgbClr val="4D4F53"/>
                </a:solidFill>
              </a:rPr>
              <a:t>Financial Flexibility</a:t>
            </a:r>
            <a:endParaRPr lang="en-US" sz="1600" dirty="0">
              <a:solidFill>
                <a:srgbClr val="4D4F53"/>
              </a:solidFill>
            </a:endParaRPr>
          </a:p>
        </p:txBody>
      </p:sp>
      <p:sp>
        <p:nvSpPr>
          <p:cNvPr id="101" name="TextBox 100"/>
          <p:cNvSpPr txBox="1"/>
          <p:nvPr/>
        </p:nvSpPr>
        <p:spPr>
          <a:xfrm>
            <a:off x="4894476" y="1520039"/>
            <a:ext cx="3063833" cy="338554"/>
          </a:xfrm>
          <a:prstGeom prst="rect">
            <a:avLst/>
          </a:prstGeom>
          <a:noFill/>
        </p:spPr>
        <p:txBody>
          <a:bodyPr wrap="square" rtlCol="0">
            <a:spAutoFit/>
          </a:bodyPr>
          <a:lstStyle/>
          <a:p>
            <a:pPr algn="ctr"/>
            <a:r>
              <a:rPr lang="en-US" sz="1600" dirty="0" smtClean="0">
                <a:solidFill>
                  <a:srgbClr val="4D4F53"/>
                </a:solidFill>
              </a:rPr>
              <a:t>Plan </a:t>
            </a:r>
            <a:r>
              <a:rPr lang="en-US" sz="1600" dirty="0" smtClean="0">
                <a:solidFill>
                  <a:srgbClr val="4D4F53"/>
                </a:solidFill>
              </a:rPr>
              <a:t>Choice Flexibility</a:t>
            </a:r>
            <a:endParaRPr lang="en-US" sz="1600" dirty="0">
              <a:solidFill>
                <a:srgbClr val="4D4F53"/>
              </a:solidFill>
            </a:endParaRPr>
          </a:p>
        </p:txBody>
      </p:sp>
      <p:sp>
        <p:nvSpPr>
          <p:cNvPr id="12" name="Rectangle 11"/>
          <p:cNvSpPr/>
          <p:nvPr/>
        </p:nvSpPr>
        <p:spPr>
          <a:xfrm>
            <a:off x="540084" y="4505897"/>
            <a:ext cx="1967327" cy="1179176"/>
          </a:xfrm>
          <a:prstGeom prst="rect">
            <a:avLst/>
          </a:prstGeom>
          <a:solidFill>
            <a:srgbClr val="003F72"/>
          </a:solidFill>
          <a:ln>
            <a:solidFill>
              <a:srgbClr val="003F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35548" y="4838673"/>
            <a:ext cx="2006813" cy="523220"/>
          </a:xfrm>
          <a:prstGeom prst="rect">
            <a:avLst/>
          </a:prstGeom>
          <a:noFill/>
        </p:spPr>
        <p:txBody>
          <a:bodyPr wrap="square" rtlCol="0">
            <a:spAutoFit/>
          </a:bodyPr>
          <a:lstStyle/>
          <a:p>
            <a:pPr algn="ctr"/>
            <a:r>
              <a:rPr lang="en-US" sz="1400" dirty="0" smtClean="0">
                <a:solidFill>
                  <a:schemeClr val="bg1"/>
                </a:solidFill>
              </a:rPr>
              <a:t>Health &amp; Benefits Consulting</a:t>
            </a:r>
            <a:endParaRPr lang="en-US" sz="1400" dirty="0">
              <a:solidFill>
                <a:schemeClr val="bg1"/>
              </a:solidFill>
            </a:endParaRPr>
          </a:p>
        </p:txBody>
      </p:sp>
      <p:sp>
        <p:nvSpPr>
          <p:cNvPr id="116" name="Rectangle 115"/>
          <p:cNvSpPr/>
          <p:nvPr/>
        </p:nvSpPr>
        <p:spPr>
          <a:xfrm>
            <a:off x="2519238" y="4515495"/>
            <a:ext cx="1967327" cy="1169579"/>
          </a:xfrm>
          <a:prstGeom prst="rect">
            <a:avLst/>
          </a:prstGeom>
          <a:solidFill>
            <a:srgbClr val="0039A6"/>
          </a:solidFill>
          <a:ln>
            <a:solidFill>
              <a:srgbClr val="003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p:cNvSpPr/>
          <p:nvPr/>
        </p:nvSpPr>
        <p:spPr>
          <a:xfrm>
            <a:off x="4498392" y="4515495"/>
            <a:ext cx="1967327" cy="1169579"/>
          </a:xfrm>
          <a:prstGeom prst="rect">
            <a:avLst/>
          </a:prstGeom>
          <a:solidFill>
            <a:srgbClr val="0083A9"/>
          </a:solidFill>
          <a:ln>
            <a:solidFill>
              <a:srgbClr val="0083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p:cNvSpPr/>
          <p:nvPr/>
        </p:nvSpPr>
        <p:spPr>
          <a:xfrm>
            <a:off x="6467386" y="4515494"/>
            <a:ext cx="1967327" cy="1169579"/>
          </a:xfrm>
          <a:prstGeom prst="rect">
            <a:avLst/>
          </a:prstGeom>
          <a:solidFill>
            <a:srgbClr val="5EB6E4"/>
          </a:solidFill>
          <a:ln>
            <a:solidFill>
              <a:srgbClr val="5EB6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p:cNvSpPr txBox="1"/>
          <p:nvPr/>
        </p:nvSpPr>
        <p:spPr>
          <a:xfrm>
            <a:off x="2533034" y="4731662"/>
            <a:ext cx="1954364" cy="738664"/>
          </a:xfrm>
          <a:prstGeom prst="rect">
            <a:avLst/>
          </a:prstGeom>
          <a:noFill/>
        </p:spPr>
        <p:txBody>
          <a:bodyPr wrap="square" rtlCol="0">
            <a:spAutoFit/>
          </a:bodyPr>
          <a:lstStyle/>
          <a:p>
            <a:pPr algn="ctr"/>
            <a:r>
              <a:rPr lang="en-US" sz="1400" dirty="0" smtClean="0">
                <a:solidFill>
                  <a:schemeClr val="bg1"/>
                </a:solidFill>
              </a:rPr>
              <a:t>H&amp;W Administration, Enrollment, and Compliance</a:t>
            </a:r>
            <a:endParaRPr lang="en-US" sz="1400" dirty="0">
              <a:solidFill>
                <a:schemeClr val="bg1"/>
              </a:solidFill>
            </a:endParaRPr>
          </a:p>
        </p:txBody>
      </p:sp>
      <p:sp>
        <p:nvSpPr>
          <p:cNvPr id="107" name="TextBox 106"/>
          <p:cNvSpPr txBox="1"/>
          <p:nvPr/>
        </p:nvSpPr>
        <p:spPr>
          <a:xfrm>
            <a:off x="4504242" y="4838673"/>
            <a:ext cx="1952630" cy="523220"/>
          </a:xfrm>
          <a:prstGeom prst="rect">
            <a:avLst/>
          </a:prstGeom>
          <a:noFill/>
        </p:spPr>
        <p:txBody>
          <a:bodyPr wrap="square" rtlCol="0">
            <a:spAutoFit/>
          </a:bodyPr>
          <a:lstStyle/>
          <a:p>
            <a:pPr algn="ctr"/>
            <a:r>
              <a:rPr lang="en-US" sz="1400" dirty="0" smtClean="0">
                <a:solidFill>
                  <a:schemeClr val="bg1"/>
                </a:solidFill>
              </a:rPr>
              <a:t>Call Center &amp; Advocacy</a:t>
            </a:r>
            <a:endParaRPr lang="en-US" sz="1400" dirty="0">
              <a:solidFill>
                <a:schemeClr val="bg1"/>
              </a:solidFill>
            </a:endParaRPr>
          </a:p>
        </p:txBody>
      </p:sp>
      <p:sp>
        <p:nvSpPr>
          <p:cNvPr id="108" name="TextBox 107"/>
          <p:cNvSpPr txBox="1"/>
          <p:nvPr/>
        </p:nvSpPr>
        <p:spPr>
          <a:xfrm>
            <a:off x="6483458" y="4838673"/>
            <a:ext cx="1952630" cy="523220"/>
          </a:xfrm>
          <a:prstGeom prst="rect">
            <a:avLst/>
          </a:prstGeom>
          <a:noFill/>
        </p:spPr>
        <p:txBody>
          <a:bodyPr wrap="square" rtlCol="0">
            <a:spAutoFit/>
          </a:bodyPr>
          <a:lstStyle/>
          <a:p>
            <a:pPr algn="ctr"/>
            <a:r>
              <a:rPr lang="en-US" sz="1400" dirty="0" smtClean="0">
                <a:solidFill>
                  <a:schemeClr val="bg1"/>
                </a:solidFill>
              </a:rPr>
              <a:t>Customer</a:t>
            </a:r>
          </a:p>
          <a:p>
            <a:pPr algn="ctr"/>
            <a:r>
              <a:rPr lang="en-US" sz="1400" dirty="0" smtClean="0">
                <a:solidFill>
                  <a:schemeClr val="bg1"/>
                </a:solidFill>
              </a:rPr>
              <a:t>Experience</a:t>
            </a:r>
            <a:endParaRPr lang="en-US" sz="1400" dirty="0">
              <a:solidFill>
                <a:schemeClr val="bg1"/>
              </a:solidFill>
            </a:endParaRPr>
          </a:p>
        </p:txBody>
      </p:sp>
      <p:sp>
        <p:nvSpPr>
          <p:cNvPr id="14" name="Rectangle 13"/>
          <p:cNvSpPr/>
          <p:nvPr/>
        </p:nvSpPr>
        <p:spPr>
          <a:xfrm>
            <a:off x="540084" y="4137801"/>
            <a:ext cx="7894629" cy="379115"/>
          </a:xfrm>
          <a:prstGeom prst="rect">
            <a:avLst/>
          </a:prstGeom>
          <a:solidFill>
            <a:srgbClr val="4D4F53"/>
          </a:solidFill>
          <a:ln>
            <a:solidFill>
              <a:srgbClr val="4D4F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1894932" y="4157183"/>
            <a:ext cx="5206920" cy="338554"/>
          </a:xfrm>
          <a:prstGeom prst="rect">
            <a:avLst/>
          </a:prstGeom>
          <a:noFill/>
        </p:spPr>
        <p:txBody>
          <a:bodyPr wrap="square" rtlCol="0">
            <a:spAutoFit/>
          </a:bodyPr>
          <a:lstStyle/>
          <a:p>
            <a:pPr algn="ctr"/>
            <a:r>
              <a:rPr lang="en-US" sz="1600" b="1" dirty="0" smtClean="0">
                <a:solidFill>
                  <a:schemeClr val="bg1"/>
                </a:solidFill>
              </a:rPr>
              <a:t>Aon Middle Market Exchange</a:t>
            </a:r>
            <a:endParaRPr lang="en-US" sz="1600" b="1" dirty="0">
              <a:solidFill>
                <a:schemeClr val="bg1"/>
              </a:solidFill>
            </a:endParaRPr>
          </a:p>
        </p:txBody>
      </p:sp>
    </p:spTree>
    <p:extLst>
      <p:ext uri="{BB962C8B-B14F-4D97-AF65-F5344CB8AC3E}">
        <p14:creationId xmlns:p14="http://schemas.microsoft.com/office/powerpoint/2010/main" val="105513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986686"/>
            <a:ext cx="7224542" cy="5397646"/>
          </a:xfrm>
          <a:prstGeom prst="rect">
            <a:avLst/>
          </a:prstGeom>
        </p:spPr>
      </p:pic>
      <p:sp>
        <p:nvSpPr>
          <p:cNvPr id="2" name="Title 1"/>
          <p:cNvSpPr>
            <a:spLocks noGrp="1"/>
          </p:cNvSpPr>
          <p:nvPr>
            <p:ph type="title"/>
          </p:nvPr>
        </p:nvSpPr>
        <p:spPr/>
        <p:txBody>
          <a:bodyPr/>
          <a:lstStyle/>
          <a:p>
            <a:r>
              <a:rPr lang="en-US" sz="2400" b="1" dirty="0" smtClean="0">
                <a:solidFill>
                  <a:srgbClr val="002060"/>
                </a:solidFill>
              </a:rPr>
              <a:t>Client Results </a:t>
            </a:r>
            <a:r>
              <a:rPr lang="en-US" sz="2400" dirty="0" smtClean="0"/>
              <a:t>Example: Value of Design Through Delivery</a:t>
            </a:r>
            <a:endParaRPr lang="en-US" sz="2400" dirty="0"/>
          </a:p>
        </p:txBody>
      </p:sp>
    </p:spTree>
    <p:extLst>
      <p:ext uri="{BB962C8B-B14F-4D97-AF65-F5344CB8AC3E}">
        <p14:creationId xmlns:p14="http://schemas.microsoft.com/office/powerpoint/2010/main" val="2070582332"/>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Line 93"/>
          <p:cNvSpPr>
            <a:spLocks noChangeShapeType="1"/>
          </p:cNvSpPr>
          <p:nvPr/>
        </p:nvSpPr>
        <p:spPr bwMode="auto">
          <a:xfrm flipH="1">
            <a:off x="547688" y="1285875"/>
            <a:ext cx="1587" cy="508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00" name="Rectangle 94"/>
          <p:cNvSpPr>
            <a:spLocks noChangeArrowheads="1"/>
          </p:cNvSpPr>
          <p:nvPr/>
        </p:nvSpPr>
        <p:spPr bwMode="auto">
          <a:xfrm>
            <a:off x="114300" y="12096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Eligibility Determination</a:t>
            </a:r>
          </a:p>
        </p:txBody>
      </p:sp>
      <p:sp>
        <p:nvSpPr>
          <p:cNvPr id="4101" name="Rectangle 95"/>
          <p:cNvSpPr>
            <a:spLocks noChangeArrowheads="1"/>
          </p:cNvSpPr>
          <p:nvPr/>
        </p:nvSpPr>
        <p:spPr bwMode="auto">
          <a:xfrm>
            <a:off x="114300" y="16986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Employee Status Change Events</a:t>
            </a:r>
          </a:p>
        </p:txBody>
      </p:sp>
      <p:sp>
        <p:nvSpPr>
          <p:cNvPr id="4102" name="Rectangle 96"/>
          <p:cNvSpPr>
            <a:spLocks noChangeArrowheads="1"/>
          </p:cNvSpPr>
          <p:nvPr/>
        </p:nvSpPr>
        <p:spPr bwMode="auto">
          <a:xfrm>
            <a:off x="114300" y="219075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Family Status Change Events</a:t>
            </a:r>
          </a:p>
        </p:txBody>
      </p:sp>
      <p:sp>
        <p:nvSpPr>
          <p:cNvPr id="4103" name="Rectangle 97"/>
          <p:cNvSpPr>
            <a:spLocks noChangeArrowheads="1"/>
          </p:cNvSpPr>
          <p:nvPr/>
        </p:nvSpPr>
        <p:spPr bwMode="auto">
          <a:xfrm>
            <a:off x="114300" y="26828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Annual Enrollment Processing</a:t>
            </a:r>
          </a:p>
        </p:txBody>
      </p:sp>
      <p:sp>
        <p:nvSpPr>
          <p:cNvPr id="4104" name="Rectangle 98"/>
          <p:cNvSpPr>
            <a:spLocks noChangeArrowheads="1"/>
          </p:cNvSpPr>
          <p:nvPr/>
        </p:nvSpPr>
        <p:spPr bwMode="auto">
          <a:xfrm>
            <a:off x="114300" y="31750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Time Passing Events</a:t>
            </a:r>
          </a:p>
        </p:txBody>
      </p:sp>
      <p:sp>
        <p:nvSpPr>
          <p:cNvPr id="4105" name="Rectangle 99"/>
          <p:cNvSpPr>
            <a:spLocks noChangeArrowheads="1"/>
          </p:cNvSpPr>
          <p:nvPr/>
        </p:nvSpPr>
        <p:spPr bwMode="auto">
          <a:xfrm>
            <a:off x="114300" y="36703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Administrative Events</a:t>
            </a:r>
          </a:p>
        </p:txBody>
      </p:sp>
      <p:sp>
        <p:nvSpPr>
          <p:cNvPr id="4106" name="Rectangle 100"/>
          <p:cNvSpPr>
            <a:spLocks noChangeArrowheads="1"/>
          </p:cNvSpPr>
          <p:nvPr/>
        </p:nvSpPr>
        <p:spPr bwMode="auto">
          <a:xfrm>
            <a:off x="114300" y="41671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Identification of COBRA / HIPAA Events</a:t>
            </a:r>
          </a:p>
        </p:txBody>
      </p:sp>
      <p:sp>
        <p:nvSpPr>
          <p:cNvPr id="4107" name="Rectangle 101"/>
          <p:cNvSpPr>
            <a:spLocks noChangeArrowheads="1"/>
          </p:cNvSpPr>
          <p:nvPr/>
        </p:nvSpPr>
        <p:spPr bwMode="auto">
          <a:xfrm>
            <a:off x="114300" y="466883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Maintain Election &amp; Dependent Data</a:t>
            </a:r>
          </a:p>
        </p:txBody>
      </p:sp>
      <p:sp>
        <p:nvSpPr>
          <p:cNvPr id="4108" name="Rectangle 102"/>
          <p:cNvSpPr>
            <a:spLocks noChangeArrowheads="1"/>
          </p:cNvSpPr>
          <p:nvPr/>
        </p:nvSpPr>
        <p:spPr bwMode="auto">
          <a:xfrm>
            <a:off x="114300" y="51657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Collect PCP Data</a:t>
            </a:r>
          </a:p>
        </p:txBody>
      </p:sp>
      <p:sp>
        <p:nvSpPr>
          <p:cNvPr id="4109" name="Line 103"/>
          <p:cNvSpPr>
            <a:spLocks noChangeShapeType="1"/>
          </p:cNvSpPr>
          <p:nvPr/>
        </p:nvSpPr>
        <p:spPr bwMode="auto">
          <a:xfrm>
            <a:off x="1552575" y="1285875"/>
            <a:ext cx="0" cy="48656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10" name="Rectangle 104"/>
          <p:cNvSpPr>
            <a:spLocks noChangeArrowheads="1"/>
          </p:cNvSpPr>
          <p:nvPr/>
        </p:nvSpPr>
        <p:spPr bwMode="auto">
          <a:xfrm>
            <a:off x="1117600" y="12096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Plan Design </a:t>
            </a:r>
          </a:p>
          <a:p>
            <a:pPr algn="ctr" eaLnBrk="1" hangingPunct="1"/>
            <a:r>
              <a:rPr lang="en-US" sz="700" dirty="0"/>
              <a:t>&amp; Rate Negotiations</a:t>
            </a:r>
          </a:p>
        </p:txBody>
      </p:sp>
      <p:sp>
        <p:nvSpPr>
          <p:cNvPr id="4111" name="Rectangle 105"/>
          <p:cNvSpPr>
            <a:spLocks noChangeArrowheads="1"/>
          </p:cNvSpPr>
          <p:nvPr/>
        </p:nvSpPr>
        <p:spPr bwMode="auto">
          <a:xfrm>
            <a:off x="1117600" y="16764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Plan Fiduciary </a:t>
            </a:r>
          </a:p>
          <a:p>
            <a:pPr algn="ctr" eaLnBrk="1" hangingPunct="1"/>
            <a:r>
              <a:rPr lang="en-US" sz="700" dirty="0"/>
              <a:t>Responsibility</a:t>
            </a:r>
          </a:p>
        </p:txBody>
      </p:sp>
      <p:sp>
        <p:nvSpPr>
          <p:cNvPr id="4112" name="Rectangle 106"/>
          <p:cNvSpPr>
            <a:spLocks noChangeArrowheads="1"/>
          </p:cNvSpPr>
          <p:nvPr/>
        </p:nvSpPr>
        <p:spPr bwMode="auto">
          <a:xfrm>
            <a:off x="1117600" y="219075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Correct HR</a:t>
            </a:r>
          </a:p>
          <a:p>
            <a:pPr algn="ctr" eaLnBrk="1" hangingPunct="1"/>
            <a:r>
              <a:rPr lang="en-US" sz="700" dirty="0"/>
              <a:t>Data Errors</a:t>
            </a:r>
          </a:p>
        </p:txBody>
      </p:sp>
      <p:sp>
        <p:nvSpPr>
          <p:cNvPr id="4113" name="Rectangle 107"/>
          <p:cNvSpPr>
            <a:spLocks noChangeArrowheads="1"/>
          </p:cNvSpPr>
          <p:nvPr/>
        </p:nvSpPr>
        <p:spPr bwMode="auto">
          <a:xfrm>
            <a:off x="1079500" y="2682875"/>
            <a:ext cx="9398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Benefits Billing for Employees on Leave without Pay</a:t>
            </a:r>
          </a:p>
        </p:txBody>
      </p:sp>
      <p:sp>
        <p:nvSpPr>
          <p:cNvPr id="4114" name="Rectangle 108"/>
          <p:cNvSpPr>
            <a:spLocks noChangeArrowheads="1"/>
          </p:cNvSpPr>
          <p:nvPr/>
        </p:nvSpPr>
        <p:spPr bwMode="auto">
          <a:xfrm>
            <a:off x="1117600" y="31750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Project Manage Annual Enrollment</a:t>
            </a:r>
          </a:p>
        </p:txBody>
      </p:sp>
      <p:sp>
        <p:nvSpPr>
          <p:cNvPr id="4115" name="Rectangle 109"/>
          <p:cNvSpPr>
            <a:spLocks noChangeArrowheads="1"/>
          </p:cNvSpPr>
          <p:nvPr/>
        </p:nvSpPr>
        <p:spPr bwMode="auto">
          <a:xfrm>
            <a:off x="1117600" y="36703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Train Administrative Users</a:t>
            </a:r>
          </a:p>
        </p:txBody>
      </p:sp>
      <p:sp>
        <p:nvSpPr>
          <p:cNvPr id="4117" name="Rectangle 111"/>
          <p:cNvSpPr>
            <a:spLocks noChangeArrowheads="1"/>
          </p:cNvSpPr>
          <p:nvPr/>
        </p:nvSpPr>
        <p:spPr bwMode="auto">
          <a:xfrm>
            <a:off x="1127125" y="41640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Collect Beneficiary Information</a:t>
            </a:r>
          </a:p>
        </p:txBody>
      </p:sp>
      <p:sp>
        <p:nvSpPr>
          <p:cNvPr id="4118" name="Line 113"/>
          <p:cNvSpPr>
            <a:spLocks noChangeShapeType="1"/>
          </p:cNvSpPr>
          <p:nvPr/>
        </p:nvSpPr>
        <p:spPr bwMode="auto">
          <a:xfrm>
            <a:off x="2551113" y="1287463"/>
            <a:ext cx="0" cy="4573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19" name="Rectangle 114"/>
          <p:cNvSpPr>
            <a:spLocks noChangeArrowheads="1"/>
          </p:cNvSpPr>
          <p:nvPr/>
        </p:nvSpPr>
        <p:spPr bwMode="auto">
          <a:xfrm>
            <a:off x="2109788" y="1211263"/>
            <a:ext cx="89535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Reconcile Undeliverable Emails</a:t>
            </a:r>
          </a:p>
        </p:txBody>
      </p:sp>
      <p:sp>
        <p:nvSpPr>
          <p:cNvPr id="4120" name="Rectangle 115"/>
          <p:cNvSpPr>
            <a:spLocks noChangeArrowheads="1"/>
          </p:cNvSpPr>
          <p:nvPr/>
        </p:nvSpPr>
        <p:spPr bwMode="auto">
          <a:xfrm>
            <a:off x="2116138" y="17002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Produce Eligibility Worksheets</a:t>
            </a:r>
          </a:p>
        </p:txBody>
      </p:sp>
      <p:sp>
        <p:nvSpPr>
          <p:cNvPr id="4121" name="Rectangle 116"/>
          <p:cNvSpPr>
            <a:spLocks noChangeArrowheads="1"/>
          </p:cNvSpPr>
          <p:nvPr/>
        </p:nvSpPr>
        <p:spPr bwMode="auto">
          <a:xfrm>
            <a:off x="2116138" y="219233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Produce Election Confirmations</a:t>
            </a:r>
          </a:p>
        </p:txBody>
      </p:sp>
      <p:sp>
        <p:nvSpPr>
          <p:cNvPr id="4122" name="Rectangle 117"/>
          <p:cNvSpPr>
            <a:spLocks noChangeArrowheads="1"/>
          </p:cNvSpPr>
          <p:nvPr/>
        </p:nvSpPr>
        <p:spPr bwMode="auto">
          <a:xfrm>
            <a:off x="2116138" y="268446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Notify Employees When Elections Change</a:t>
            </a:r>
          </a:p>
        </p:txBody>
      </p:sp>
      <p:sp>
        <p:nvSpPr>
          <p:cNvPr id="4123" name="Rectangle 118"/>
          <p:cNvSpPr>
            <a:spLocks noChangeArrowheads="1"/>
          </p:cNvSpPr>
          <p:nvPr/>
        </p:nvSpPr>
        <p:spPr bwMode="auto">
          <a:xfrm>
            <a:off x="2116138" y="31765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Notify Employees of Opportunities to Enroll</a:t>
            </a:r>
          </a:p>
        </p:txBody>
      </p:sp>
      <p:sp>
        <p:nvSpPr>
          <p:cNvPr id="4124" name="Rectangle 119"/>
          <p:cNvSpPr>
            <a:spLocks noChangeArrowheads="1"/>
          </p:cNvSpPr>
          <p:nvPr/>
        </p:nvSpPr>
        <p:spPr bwMode="auto">
          <a:xfrm>
            <a:off x="2116138" y="36718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Produce </a:t>
            </a:r>
            <a:r>
              <a:rPr lang="en-US" sz="700" dirty="0" smtClean="0"/>
              <a:t>&amp; Mail Enrollment </a:t>
            </a:r>
            <a:r>
              <a:rPr lang="en-US" sz="700" dirty="0"/>
              <a:t>Materials &amp; Guides</a:t>
            </a:r>
          </a:p>
        </p:txBody>
      </p:sp>
      <p:sp>
        <p:nvSpPr>
          <p:cNvPr id="4125" name="Rectangle 120"/>
          <p:cNvSpPr>
            <a:spLocks noChangeArrowheads="1"/>
          </p:cNvSpPr>
          <p:nvPr/>
        </p:nvSpPr>
        <p:spPr bwMode="auto">
          <a:xfrm>
            <a:off x="2116138" y="41687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Design &amp; Produce </a:t>
            </a:r>
            <a:r>
              <a:rPr lang="en-US" sz="700" dirty="0"/>
              <a:t>Communications Campaign</a:t>
            </a:r>
          </a:p>
        </p:txBody>
      </p:sp>
      <p:sp>
        <p:nvSpPr>
          <p:cNvPr id="4126" name="Rectangle 121"/>
          <p:cNvSpPr>
            <a:spLocks noChangeArrowheads="1"/>
          </p:cNvSpPr>
          <p:nvPr/>
        </p:nvSpPr>
        <p:spPr bwMode="auto">
          <a:xfrm>
            <a:off x="2116138" y="46704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Maintain Historical Confirmations</a:t>
            </a:r>
          </a:p>
        </p:txBody>
      </p:sp>
      <p:sp>
        <p:nvSpPr>
          <p:cNvPr id="4127" name="Rectangle 122"/>
          <p:cNvSpPr>
            <a:spLocks noChangeArrowheads="1"/>
          </p:cNvSpPr>
          <p:nvPr/>
        </p:nvSpPr>
        <p:spPr bwMode="auto">
          <a:xfrm>
            <a:off x="2116138" y="51673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Ad-hoc Employee Notifications</a:t>
            </a:r>
          </a:p>
        </p:txBody>
      </p:sp>
      <p:sp>
        <p:nvSpPr>
          <p:cNvPr id="4128" name="Line 123"/>
          <p:cNvSpPr>
            <a:spLocks noChangeShapeType="1"/>
          </p:cNvSpPr>
          <p:nvPr/>
        </p:nvSpPr>
        <p:spPr bwMode="auto">
          <a:xfrm>
            <a:off x="3554413" y="1287463"/>
            <a:ext cx="12700" cy="45862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29" name="Rectangle 124"/>
          <p:cNvSpPr>
            <a:spLocks noChangeArrowheads="1"/>
          </p:cNvSpPr>
          <p:nvPr/>
        </p:nvSpPr>
        <p:spPr bwMode="auto">
          <a:xfrm>
            <a:off x="3119438" y="121126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Provide Decision Support Tools</a:t>
            </a:r>
          </a:p>
        </p:txBody>
      </p:sp>
      <p:sp>
        <p:nvSpPr>
          <p:cNvPr id="4130" name="Rectangle 125"/>
          <p:cNvSpPr>
            <a:spLocks noChangeArrowheads="1"/>
          </p:cNvSpPr>
          <p:nvPr/>
        </p:nvSpPr>
        <p:spPr bwMode="auto">
          <a:xfrm>
            <a:off x="3119438" y="17002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Participant Call Center</a:t>
            </a:r>
          </a:p>
        </p:txBody>
      </p:sp>
      <p:sp>
        <p:nvSpPr>
          <p:cNvPr id="4131" name="Rectangle 126"/>
          <p:cNvSpPr>
            <a:spLocks noChangeArrowheads="1"/>
          </p:cNvSpPr>
          <p:nvPr/>
        </p:nvSpPr>
        <p:spPr bwMode="auto">
          <a:xfrm>
            <a:off x="3119438" y="219233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Case Management</a:t>
            </a:r>
          </a:p>
        </p:txBody>
      </p:sp>
      <p:sp>
        <p:nvSpPr>
          <p:cNvPr id="4132" name="Rectangle 127"/>
          <p:cNvSpPr>
            <a:spLocks noChangeArrowheads="1"/>
          </p:cNvSpPr>
          <p:nvPr/>
        </p:nvSpPr>
        <p:spPr bwMode="auto">
          <a:xfrm>
            <a:off x="3119438" y="268446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Non-English Speaking Support</a:t>
            </a:r>
          </a:p>
        </p:txBody>
      </p:sp>
      <p:sp>
        <p:nvSpPr>
          <p:cNvPr id="4133" name="Rectangle 128"/>
          <p:cNvSpPr>
            <a:spLocks noChangeArrowheads="1"/>
          </p:cNvSpPr>
          <p:nvPr/>
        </p:nvSpPr>
        <p:spPr bwMode="auto">
          <a:xfrm>
            <a:off x="3119438" y="31765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Transfer to other Vendors or Carriers</a:t>
            </a:r>
          </a:p>
        </p:txBody>
      </p:sp>
      <p:sp>
        <p:nvSpPr>
          <p:cNvPr id="4134" name="Rectangle 129"/>
          <p:cNvSpPr>
            <a:spLocks noChangeArrowheads="1"/>
          </p:cNvSpPr>
          <p:nvPr/>
        </p:nvSpPr>
        <p:spPr bwMode="auto">
          <a:xfrm>
            <a:off x="3119438" y="36718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Provide Contacts Information</a:t>
            </a:r>
          </a:p>
        </p:txBody>
      </p:sp>
      <p:sp>
        <p:nvSpPr>
          <p:cNvPr id="4135" name="Rectangle 130"/>
          <p:cNvSpPr>
            <a:spLocks noChangeArrowheads="1"/>
          </p:cNvSpPr>
          <p:nvPr/>
        </p:nvSpPr>
        <p:spPr bwMode="auto">
          <a:xfrm>
            <a:off x="3119438" y="41687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Provide Plan Materials to Employees</a:t>
            </a:r>
          </a:p>
        </p:txBody>
      </p:sp>
      <p:sp>
        <p:nvSpPr>
          <p:cNvPr id="4136" name="Line 133"/>
          <p:cNvSpPr>
            <a:spLocks noChangeShapeType="1"/>
          </p:cNvSpPr>
          <p:nvPr/>
        </p:nvSpPr>
        <p:spPr bwMode="auto">
          <a:xfrm>
            <a:off x="4549775" y="1285875"/>
            <a:ext cx="0" cy="2362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37" name="Rectangle 134"/>
          <p:cNvSpPr>
            <a:spLocks noChangeArrowheads="1"/>
          </p:cNvSpPr>
          <p:nvPr/>
        </p:nvSpPr>
        <p:spPr bwMode="auto">
          <a:xfrm>
            <a:off x="4114800" y="12096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Carrier Enrollments </a:t>
            </a:r>
          </a:p>
        </p:txBody>
      </p:sp>
      <p:sp>
        <p:nvSpPr>
          <p:cNvPr id="4138" name="Rectangle 135"/>
          <p:cNvSpPr>
            <a:spLocks noChangeArrowheads="1"/>
          </p:cNvSpPr>
          <p:nvPr/>
        </p:nvSpPr>
        <p:spPr bwMode="auto">
          <a:xfrm>
            <a:off x="4114800" y="16986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Make Premium Payments to Carriers</a:t>
            </a:r>
          </a:p>
        </p:txBody>
      </p:sp>
      <p:sp>
        <p:nvSpPr>
          <p:cNvPr id="4139" name="Rectangle 136"/>
          <p:cNvSpPr>
            <a:spLocks noChangeArrowheads="1"/>
          </p:cNvSpPr>
          <p:nvPr/>
        </p:nvSpPr>
        <p:spPr bwMode="auto">
          <a:xfrm>
            <a:off x="4114800" y="219075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Process Emergency Enrollments</a:t>
            </a:r>
          </a:p>
        </p:txBody>
      </p:sp>
      <p:sp>
        <p:nvSpPr>
          <p:cNvPr id="4140" name="Rectangle 137"/>
          <p:cNvSpPr>
            <a:spLocks noChangeArrowheads="1"/>
          </p:cNvSpPr>
          <p:nvPr/>
        </p:nvSpPr>
        <p:spPr bwMode="auto">
          <a:xfrm>
            <a:off x="4114800" y="26828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Carrier Data Reconciliation</a:t>
            </a:r>
          </a:p>
        </p:txBody>
      </p:sp>
      <p:sp>
        <p:nvSpPr>
          <p:cNvPr id="4141" name="Rectangle 138"/>
          <p:cNvSpPr>
            <a:spLocks noChangeArrowheads="1"/>
          </p:cNvSpPr>
          <p:nvPr/>
        </p:nvSpPr>
        <p:spPr bwMode="auto">
          <a:xfrm>
            <a:off x="4114800" y="31750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Produce Carrier Invoices</a:t>
            </a:r>
          </a:p>
        </p:txBody>
      </p:sp>
      <p:sp>
        <p:nvSpPr>
          <p:cNvPr id="4142" name="Line 143"/>
          <p:cNvSpPr>
            <a:spLocks noChangeShapeType="1"/>
          </p:cNvSpPr>
          <p:nvPr/>
        </p:nvSpPr>
        <p:spPr bwMode="auto">
          <a:xfrm>
            <a:off x="5553075" y="1285875"/>
            <a:ext cx="6350" cy="32099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43" name="Rectangle 144"/>
          <p:cNvSpPr>
            <a:spLocks noChangeArrowheads="1"/>
          </p:cNvSpPr>
          <p:nvPr/>
        </p:nvSpPr>
        <p:spPr bwMode="auto">
          <a:xfrm>
            <a:off x="5118100" y="12096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Produce SAS70 Type II Reports</a:t>
            </a:r>
          </a:p>
        </p:txBody>
      </p:sp>
      <p:sp>
        <p:nvSpPr>
          <p:cNvPr id="4144" name="Rectangle 145"/>
          <p:cNvSpPr>
            <a:spLocks noChangeArrowheads="1"/>
          </p:cNvSpPr>
          <p:nvPr/>
        </p:nvSpPr>
        <p:spPr bwMode="auto">
          <a:xfrm>
            <a:off x="5118100" y="16986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Produce Scheduled Reports</a:t>
            </a:r>
          </a:p>
        </p:txBody>
      </p:sp>
      <p:sp>
        <p:nvSpPr>
          <p:cNvPr id="4145" name="Rectangle 146"/>
          <p:cNvSpPr>
            <a:spLocks noChangeArrowheads="1"/>
          </p:cNvSpPr>
          <p:nvPr/>
        </p:nvSpPr>
        <p:spPr bwMode="auto">
          <a:xfrm>
            <a:off x="5099050" y="2190750"/>
            <a:ext cx="92075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Maintain </a:t>
            </a:r>
            <a:r>
              <a:rPr lang="en-US" sz="700" dirty="0" smtClean="0"/>
              <a:t>Data </a:t>
            </a:r>
            <a:r>
              <a:rPr lang="en-US" sz="700" dirty="0"/>
              <a:t>for Ad Hoc Reporting</a:t>
            </a:r>
          </a:p>
        </p:txBody>
      </p:sp>
      <p:sp>
        <p:nvSpPr>
          <p:cNvPr id="4146" name="Rectangle 147"/>
          <p:cNvSpPr>
            <a:spLocks noChangeArrowheads="1"/>
          </p:cNvSpPr>
          <p:nvPr/>
        </p:nvSpPr>
        <p:spPr bwMode="auto">
          <a:xfrm>
            <a:off x="5118100" y="26828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Run Desired Ad Hoc Reports</a:t>
            </a:r>
          </a:p>
        </p:txBody>
      </p:sp>
      <p:sp>
        <p:nvSpPr>
          <p:cNvPr id="4147" name="Rectangle 148"/>
          <p:cNvSpPr>
            <a:spLocks noChangeArrowheads="1"/>
          </p:cNvSpPr>
          <p:nvPr/>
        </p:nvSpPr>
        <p:spPr bwMode="auto">
          <a:xfrm>
            <a:off x="5118100" y="31750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Benefit </a:t>
            </a:r>
            <a:r>
              <a:rPr lang="en-US" sz="700" dirty="0" smtClean="0"/>
              <a:t>Premium </a:t>
            </a:r>
            <a:r>
              <a:rPr lang="en-US" sz="700" dirty="0"/>
              <a:t>Reporting</a:t>
            </a:r>
          </a:p>
        </p:txBody>
      </p:sp>
      <p:sp>
        <p:nvSpPr>
          <p:cNvPr id="4148" name="Rectangle 149"/>
          <p:cNvSpPr>
            <a:spLocks noChangeArrowheads="1"/>
          </p:cNvSpPr>
          <p:nvPr/>
        </p:nvSpPr>
        <p:spPr bwMode="auto">
          <a:xfrm>
            <a:off x="5118100" y="36703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Medicare Part D Reporting</a:t>
            </a:r>
          </a:p>
        </p:txBody>
      </p:sp>
      <p:sp>
        <p:nvSpPr>
          <p:cNvPr id="4149" name="Line 153"/>
          <p:cNvSpPr>
            <a:spLocks noChangeShapeType="1"/>
          </p:cNvSpPr>
          <p:nvPr/>
        </p:nvSpPr>
        <p:spPr bwMode="auto">
          <a:xfrm>
            <a:off x="6551613" y="1287463"/>
            <a:ext cx="3175" cy="43624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50" name="Rectangle 154"/>
          <p:cNvSpPr>
            <a:spLocks noChangeArrowheads="1"/>
          </p:cNvSpPr>
          <p:nvPr/>
        </p:nvSpPr>
        <p:spPr bwMode="auto">
          <a:xfrm>
            <a:off x="6097588" y="1211263"/>
            <a:ext cx="9144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Evidence of Insurability  (EOI</a:t>
            </a:r>
            <a:r>
              <a:rPr lang="en-US" sz="700" dirty="0" smtClean="0"/>
              <a:t>) Approvals/Denials</a:t>
            </a:r>
            <a:endParaRPr lang="en-US" sz="700" dirty="0"/>
          </a:p>
        </p:txBody>
      </p:sp>
      <p:sp>
        <p:nvSpPr>
          <p:cNvPr id="4151" name="Rectangle 155"/>
          <p:cNvSpPr>
            <a:spLocks noChangeArrowheads="1"/>
          </p:cNvSpPr>
          <p:nvPr/>
        </p:nvSpPr>
        <p:spPr bwMode="auto">
          <a:xfrm>
            <a:off x="6116638" y="1700213"/>
            <a:ext cx="876300" cy="423862"/>
          </a:xfrm>
          <a:prstGeom prst="rect">
            <a:avLst/>
          </a:prstGeom>
          <a:solidFill>
            <a:schemeClr val="bg1"/>
          </a:solidFill>
          <a:ln w="19050">
            <a:solidFill>
              <a:schemeClr val="tx1"/>
            </a:solidFill>
            <a:miter lim="800000"/>
            <a:headEnd/>
            <a:tailEnd/>
          </a:ln>
        </p:spPr>
        <p:txBody>
          <a:bodyPr anchor="ctr"/>
          <a:lstStyle/>
          <a:p>
            <a:pPr algn="ctr" eaLnBrk="1" hangingPunct="1"/>
            <a:r>
              <a:rPr lang="en-US" sz="700" dirty="0"/>
              <a:t>Verify </a:t>
            </a:r>
            <a:r>
              <a:rPr lang="en-US" sz="700" dirty="0" smtClean="0"/>
              <a:t>Disabled Dependent </a:t>
            </a:r>
            <a:r>
              <a:rPr lang="en-US" sz="700" dirty="0"/>
              <a:t>Status</a:t>
            </a:r>
          </a:p>
        </p:txBody>
      </p:sp>
      <p:sp>
        <p:nvSpPr>
          <p:cNvPr id="4152" name="Rectangle 156"/>
          <p:cNvSpPr>
            <a:spLocks noChangeArrowheads="1"/>
          </p:cNvSpPr>
          <p:nvPr/>
        </p:nvSpPr>
        <p:spPr bwMode="auto">
          <a:xfrm>
            <a:off x="6099361" y="2684463"/>
            <a:ext cx="876300" cy="423862"/>
          </a:xfrm>
          <a:prstGeom prst="rect">
            <a:avLst/>
          </a:prstGeom>
          <a:solidFill>
            <a:schemeClr val="bg1"/>
          </a:solidFill>
          <a:ln w="19050">
            <a:solidFill>
              <a:schemeClr val="tx1"/>
            </a:solidFill>
            <a:miter lim="800000"/>
            <a:headEnd/>
            <a:tailEnd/>
          </a:ln>
        </p:spPr>
        <p:txBody>
          <a:bodyPr anchor="ctr"/>
          <a:lstStyle/>
          <a:p>
            <a:pPr algn="ctr" eaLnBrk="1" hangingPunct="1"/>
            <a:r>
              <a:rPr lang="en-US" sz="700" dirty="0"/>
              <a:t>Process QMSCO Dependents</a:t>
            </a:r>
          </a:p>
        </p:txBody>
      </p:sp>
      <p:sp>
        <p:nvSpPr>
          <p:cNvPr id="4153" name="Rectangle 157"/>
          <p:cNvSpPr>
            <a:spLocks noChangeArrowheads="1"/>
          </p:cNvSpPr>
          <p:nvPr/>
        </p:nvSpPr>
        <p:spPr bwMode="auto">
          <a:xfrm>
            <a:off x="6099361" y="3176588"/>
            <a:ext cx="8890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Process Domestic Partner Affidavits</a:t>
            </a:r>
          </a:p>
        </p:txBody>
      </p:sp>
      <p:sp>
        <p:nvSpPr>
          <p:cNvPr id="4154" name="Rectangle 158"/>
          <p:cNvSpPr>
            <a:spLocks noChangeArrowheads="1"/>
          </p:cNvSpPr>
          <p:nvPr/>
        </p:nvSpPr>
        <p:spPr bwMode="auto">
          <a:xfrm>
            <a:off x="6099361" y="36687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Drop Overage Dependents from Coverage</a:t>
            </a:r>
          </a:p>
        </p:txBody>
      </p:sp>
      <p:sp>
        <p:nvSpPr>
          <p:cNvPr id="4155" name="Rectangle 159"/>
          <p:cNvSpPr>
            <a:spLocks noChangeArrowheads="1"/>
          </p:cNvSpPr>
          <p:nvPr/>
        </p:nvSpPr>
        <p:spPr bwMode="auto">
          <a:xfrm>
            <a:off x="6099361" y="41640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&amp; Maintain Eligibility</a:t>
            </a:r>
          </a:p>
        </p:txBody>
      </p:sp>
      <p:sp>
        <p:nvSpPr>
          <p:cNvPr id="4156" name="Line 163"/>
          <p:cNvSpPr>
            <a:spLocks noChangeShapeType="1"/>
          </p:cNvSpPr>
          <p:nvPr/>
        </p:nvSpPr>
        <p:spPr bwMode="auto">
          <a:xfrm>
            <a:off x="7545388" y="1241108"/>
            <a:ext cx="0" cy="401669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57" name="Rectangle 164"/>
          <p:cNvSpPr>
            <a:spLocks noChangeArrowheads="1"/>
          </p:cNvSpPr>
          <p:nvPr/>
        </p:nvSpPr>
        <p:spPr bwMode="auto">
          <a:xfrm>
            <a:off x="7119938" y="121126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Schedule and run Payroll Deduction File</a:t>
            </a:r>
          </a:p>
        </p:txBody>
      </p:sp>
      <p:sp>
        <p:nvSpPr>
          <p:cNvPr id="4158" name="Rectangle 165"/>
          <p:cNvSpPr>
            <a:spLocks noChangeArrowheads="1"/>
          </p:cNvSpPr>
          <p:nvPr/>
        </p:nvSpPr>
        <p:spPr bwMode="auto">
          <a:xfrm>
            <a:off x="7119938" y="17002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Employee Cost of Coverage</a:t>
            </a:r>
          </a:p>
        </p:txBody>
      </p:sp>
      <p:sp>
        <p:nvSpPr>
          <p:cNvPr id="4159" name="Rectangle 166"/>
          <p:cNvSpPr>
            <a:spLocks noChangeArrowheads="1"/>
          </p:cNvSpPr>
          <p:nvPr/>
        </p:nvSpPr>
        <p:spPr bwMode="auto">
          <a:xfrm>
            <a:off x="7119938" y="219233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Employer Cost of Coverage</a:t>
            </a:r>
          </a:p>
        </p:txBody>
      </p:sp>
      <p:sp>
        <p:nvSpPr>
          <p:cNvPr id="4160" name="Rectangle 167"/>
          <p:cNvSpPr>
            <a:spLocks noChangeArrowheads="1"/>
          </p:cNvSpPr>
          <p:nvPr/>
        </p:nvSpPr>
        <p:spPr bwMode="auto">
          <a:xfrm>
            <a:off x="7119938" y="268446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ASO Fees</a:t>
            </a:r>
          </a:p>
        </p:txBody>
      </p:sp>
      <p:sp>
        <p:nvSpPr>
          <p:cNvPr id="4161" name="Rectangle 168"/>
          <p:cNvSpPr>
            <a:spLocks noChangeArrowheads="1"/>
          </p:cNvSpPr>
          <p:nvPr/>
        </p:nvSpPr>
        <p:spPr bwMode="auto">
          <a:xfrm>
            <a:off x="7119938" y="31765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Retroactive Deductions</a:t>
            </a:r>
          </a:p>
        </p:txBody>
      </p:sp>
      <p:sp>
        <p:nvSpPr>
          <p:cNvPr id="4162" name="Rectangle 169"/>
          <p:cNvSpPr>
            <a:spLocks noChangeArrowheads="1"/>
          </p:cNvSpPr>
          <p:nvPr/>
        </p:nvSpPr>
        <p:spPr bwMode="auto">
          <a:xfrm>
            <a:off x="7094538" y="3671888"/>
            <a:ext cx="9017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Imputed Income for Life Insurance</a:t>
            </a:r>
          </a:p>
        </p:txBody>
      </p:sp>
      <p:sp>
        <p:nvSpPr>
          <p:cNvPr id="4163" name="Rectangle 170"/>
          <p:cNvSpPr>
            <a:spLocks noChangeArrowheads="1"/>
          </p:cNvSpPr>
          <p:nvPr/>
        </p:nvSpPr>
        <p:spPr bwMode="auto">
          <a:xfrm>
            <a:off x="7119938" y="415925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a:t>
            </a:r>
          </a:p>
          <a:p>
            <a:pPr algn="ctr" eaLnBrk="1" hangingPunct="1"/>
            <a:r>
              <a:rPr lang="en-US" sz="700" dirty="0"/>
              <a:t>Imputed Income for Domestic Partners</a:t>
            </a:r>
          </a:p>
        </p:txBody>
      </p:sp>
      <p:sp>
        <p:nvSpPr>
          <p:cNvPr id="4164" name="Line 173"/>
          <p:cNvSpPr>
            <a:spLocks noChangeShapeType="1"/>
          </p:cNvSpPr>
          <p:nvPr/>
        </p:nvSpPr>
        <p:spPr bwMode="auto">
          <a:xfrm>
            <a:off x="8550275" y="1285875"/>
            <a:ext cx="3175" cy="5181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65" name="Rectangle 174"/>
          <p:cNvSpPr>
            <a:spLocks noChangeArrowheads="1"/>
          </p:cNvSpPr>
          <p:nvPr/>
        </p:nvSpPr>
        <p:spPr bwMode="auto">
          <a:xfrm>
            <a:off x="8115300" y="12096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Disaster Recovery &amp; Contingency Planning</a:t>
            </a:r>
          </a:p>
        </p:txBody>
      </p:sp>
      <p:sp>
        <p:nvSpPr>
          <p:cNvPr id="4166" name="Rectangle 175"/>
          <p:cNvSpPr>
            <a:spLocks noChangeArrowheads="1"/>
          </p:cNvSpPr>
          <p:nvPr/>
        </p:nvSpPr>
        <p:spPr bwMode="auto">
          <a:xfrm>
            <a:off x="8115300" y="16986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Maintain </a:t>
            </a:r>
            <a:r>
              <a:rPr lang="en-US" sz="700" dirty="0" smtClean="0"/>
              <a:t>Section 125/HIPAA </a:t>
            </a:r>
            <a:r>
              <a:rPr lang="en-US" sz="700" dirty="0"/>
              <a:t>Compliance</a:t>
            </a:r>
          </a:p>
        </p:txBody>
      </p:sp>
      <p:sp>
        <p:nvSpPr>
          <p:cNvPr id="4167" name="Rectangle 176"/>
          <p:cNvSpPr>
            <a:spLocks noChangeArrowheads="1"/>
          </p:cNvSpPr>
          <p:nvPr/>
        </p:nvSpPr>
        <p:spPr bwMode="auto">
          <a:xfrm>
            <a:off x="8115300" y="219075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Provide Administrator Portal</a:t>
            </a:r>
            <a:endParaRPr lang="en-US" sz="700" dirty="0"/>
          </a:p>
        </p:txBody>
      </p:sp>
      <p:sp>
        <p:nvSpPr>
          <p:cNvPr id="4168" name="Rectangle 177"/>
          <p:cNvSpPr>
            <a:spLocks noChangeArrowheads="1"/>
          </p:cNvSpPr>
          <p:nvPr/>
        </p:nvSpPr>
        <p:spPr bwMode="auto">
          <a:xfrm>
            <a:off x="8115300" y="26828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Run Scheduled Processes</a:t>
            </a:r>
          </a:p>
        </p:txBody>
      </p:sp>
      <p:sp>
        <p:nvSpPr>
          <p:cNvPr id="4169" name="Rectangle 178"/>
          <p:cNvSpPr>
            <a:spLocks noChangeArrowheads="1"/>
          </p:cNvSpPr>
          <p:nvPr/>
        </p:nvSpPr>
        <p:spPr bwMode="auto">
          <a:xfrm>
            <a:off x="8115300" y="31750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Monitor Scheduled Processes for Completion</a:t>
            </a:r>
          </a:p>
        </p:txBody>
      </p:sp>
      <p:sp>
        <p:nvSpPr>
          <p:cNvPr id="4170" name="Rectangle 179"/>
          <p:cNvSpPr>
            <a:spLocks noChangeArrowheads="1"/>
          </p:cNvSpPr>
          <p:nvPr/>
        </p:nvSpPr>
        <p:spPr bwMode="auto">
          <a:xfrm>
            <a:off x="8115300" y="36703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Maintain System Components</a:t>
            </a:r>
          </a:p>
        </p:txBody>
      </p:sp>
      <p:sp>
        <p:nvSpPr>
          <p:cNvPr id="4171" name="Rectangle 180"/>
          <p:cNvSpPr>
            <a:spLocks noChangeArrowheads="1"/>
          </p:cNvSpPr>
          <p:nvPr/>
        </p:nvSpPr>
        <p:spPr bwMode="auto">
          <a:xfrm>
            <a:off x="8115300" y="41671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Update System Configuration as Required</a:t>
            </a:r>
          </a:p>
        </p:txBody>
      </p:sp>
      <p:sp>
        <p:nvSpPr>
          <p:cNvPr id="4172" name="Rectangle 181"/>
          <p:cNvSpPr>
            <a:spLocks noChangeArrowheads="1"/>
          </p:cNvSpPr>
          <p:nvPr/>
        </p:nvSpPr>
        <p:spPr bwMode="auto">
          <a:xfrm>
            <a:off x="8115300" y="46593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Deploy System Upgrades</a:t>
            </a:r>
          </a:p>
        </p:txBody>
      </p:sp>
      <p:sp>
        <p:nvSpPr>
          <p:cNvPr id="4173" name="Rectangle 205"/>
          <p:cNvSpPr>
            <a:spLocks noChangeArrowheads="1"/>
          </p:cNvSpPr>
          <p:nvPr/>
        </p:nvSpPr>
        <p:spPr bwMode="auto">
          <a:xfrm>
            <a:off x="109538" y="56610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Medicare Eligibility</a:t>
            </a:r>
          </a:p>
        </p:txBody>
      </p:sp>
      <p:sp>
        <p:nvSpPr>
          <p:cNvPr id="4175" name="Rectangle 180"/>
          <p:cNvSpPr>
            <a:spLocks noChangeArrowheads="1"/>
          </p:cNvSpPr>
          <p:nvPr/>
        </p:nvSpPr>
        <p:spPr bwMode="auto">
          <a:xfrm>
            <a:off x="8124825" y="51530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Health Care Reform</a:t>
            </a:r>
          </a:p>
        </p:txBody>
      </p:sp>
      <p:sp>
        <p:nvSpPr>
          <p:cNvPr id="4176" name="Rectangle 181"/>
          <p:cNvSpPr>
            <a:spLocks noChangeArrowheads="1"/>
          </p:cNvSpPr>
          <p:nvPr/>
        </p:nvSpPr>
        <p:spPr bwMode="auto">
          <a:xfrm>
            <a:off x="8124825" y="56546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Spending / Savings </a:t>
            </a:r>
            <a:r>
              <a:rPr lang="en-US" sz="700" dirty="0"/>
              <a:t>Account Administration</a:t>
            </a:r>
          </a:p>
        </p:txBody>
      </p:sp>
      <p:sp>
        <p:nvSpPr>
          <p:cNvPr id="4177" name="Rectangle 181"/>
          <p:cNvSpPr>
            <a:spLocks noChangeArrowheads="1"/>
          </p:cNvSpPr>
          <p:nvPr/>
        </p:nvSpPr>
        <p:spPr bwMode="auto">
          <a:xfrm>
            <a:off x="8124825" y="614045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Form 5500 Preparation</a:t>
            </a:r>
          </a:p>
        </p:txBody>
      </p:sp>
      <p:sp>
        <p:nvSpPr>
          <p:cNvPr id="4178" name="Rectangle 129"/>
          <p:cNvSpPr>
            <a:spLocks noChangeArrowheads="1"/>
          </p:cNvSpPr>
          <p:nvPr/>
        </p:nvSpPr>
        <p:spPr bwMode="auto">
          <a:xfrm>
            <a:off x="3124200" y="41656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Web Chat and Email</a:t>
            </a:r>
          </a:p>
        </p:txBody>
      </p:sp>
      <p:sp>
        <p:nvSpPr>
          <p:cNvPr id="4179" name="Rectangle 130"/>
          <p:cNvSpPr>
            <a:spLocks noChangeArrowheads="1"/>
          </p:cNvSpPr>
          <p:nvPr/>
        </p:nvSpPr>
        <p:spPr bwMode="auto">
          <a:xfrm>
            <a:off x="3124200" y="4662488"/>
            <a:ext cx="876300" cy="423862"/>
          </a:xfrm>
          <a:prstGeom prst="rect">
            <a:avLst/>
          </a:prstGeom>
          <a:solidFill>
            <a:schemeClr val="bg1"/>
          </a:solidFill>
          <a:ln w="19050">
            <a:solidFill>
              <a:srgbClr val="000000"/>
            </a:solidFill>
            <a:miter lim="800000"/>
            <a:headEnd/>
            <a:tailEnd/>
          </a:ln>
        </p:spPr>
        <p:txBody>
          <a:bodyPr anchor="ctr"/>
          <a:lstStyle/>
          <a:p>
            <a:pPr algn="ctr"/>
            <a:r>
              <a:rPr lang="en-US" sz="700" dirty="0"/>
              <a:t>Provide Plan Materials to </a:t>
            </a:r>
            <a:r>
              <a:rPr lang="en-US" sz="700" dirty="0" smtClean="0"/>
              <a:t>Employees</a:t>
            </a:r>
            <a:endParaRPr lang="en-US" sz="700" dirty="0"/>
          </a:p>
        </p:txBody>
      </p:sp>
      <p:sp>
        <p:nvSpPr>
          <p:cNvPr id="4180" name="Rectangle 138"/>
          <p:cNvSpPr>
            <a:spLocks noChangeArrowheads="1"/>
          </p:cNvSpPr>
          <p:nvPr/>
        </p:nvSpPr>
        <p:spPr bwMode="auto">
          <a:xfrm>
            <a:off x="4114800" y="36607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Single Sign-on Integration with Third Parties</a:t>
            </a:r>
          </a:p>
        </p:txBody>
      </p:sp>
      <p:sp>
        <p:nvSpPr>
          <p:cNvPr id="4181" name="Rectangle 159"/>
          <p:cNvSpPr>
            <a:spLocks noChangeArrowheads="1"/>
          </p:cNvSpPr>
          <p:nvPr/>
        </p:nvSpPr>
        <p:spPr bwMode="auto">
          <a:xfrm>
            <a:off x="6099361" y="46593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Annual or Ongoing Dependent Audit</a:t>
            </a:r>
          </a:p>
        </p:txBody>
      </p:sp>
      <p:sp>
        <p:nvSpPr>
          <p:cNvPr id="4182" name="Rectangle 159"/>
          <p:cNvSpPr>
            <a:spLocks noChangeArrowheads="1"/>
          </p:cNvSpPr>
          <p:nvPr/>
        </p:nvSpPr>
        <p:spPr bwMode="auto">
          <a:xfrm>
            <a:off x="6099361" y="51450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Dependent Audit Result Processing</a:t>
            </a:r>
          </a:p>
        </p:txBody>
      </p:sp>
      <p:sp>
        <p:nvSpPr>
          <p:cNvPr id="4185" name="Rectangle 130"/>
          <p:cNvSpPr>
            <a:spLocks noChangeArrowheads="1"/>
          </p:cNvSpPr>
          <p:nvPr/>
        </p:nvSpPr>
        <p:spPr bwMode="auto">
          <a:xfrm>
            <a:off x="3124200" y="51593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Provide Plan Materials to Employees</a:t>
            </a:r>
          </a:p>
        </p:txBody>
      </p:sp>
      <p:sp>
        <p:nvSpPr>
          <p:cNvPr id="4186" name="Rectangle 129"/>
          <p:cNvSpPr>
            <a:spLocks noChangeArrowheads="1"/>
          </p:cNvSpPr>
          <p:nvPr/>
        </p:nvSpPr>
        <p:spPr bwMode="auto">
          <a:xfrm>
            <a:off x="3128963" y="51562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Core and Clinical Advocacy Services</a:t>
            </a:r>
          </a:p>
        </p:txBody>
      </p:sp>
      <p:sp>
        <p:nvSpPr>
          <p:cNvPr id="4187" name="Rectangle 130"/>
          <p:cNvSpPr>
            <a:spLocks noChangeArrowheads="1"/>
          </p:cNvSpPr>
          <p:nvPr/>
        </p:nvSpPr>
        <p:spPr bwMode="auto">
          <a:xfrm>
            <a:off x="3128963" y="56530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Mobile-enabled web site</a:t>
            </a:r>
            <a:endParaRPr lang="en-US" sz="700" dirty="0"/>
          </a:p>
        </p:txBody>
      </p:sp>
      <p:sp>
        <p:nvSpPr>
          <p:cNvPr id="4188" name="Rectangle 111"/>
          <p:cNvSpPr>
            <a:spLocks noChangeArrowheads="1"/>
          </p:cNvSpPr>
          <p:nvPr/>
        </p:nvSpPr>
        <p:spPr bwMode="auto">
          <a:xfrm>
            <a:off x="1123950" y="46593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COBRA / HIPAA Administration</a:t>
            </a:r>
          </a:p>
        </p:txBody>
      </p:sp>
      <p:sp>
        <p:nvSpPr>
          <p:cNvPr id="4189" name="Rectangle 111"/>
          <p:cNvSpPr>
            <a:spLocks noChangeArrowheads="1"/>
          </p:cNvSpPr>
          <p:nvPr/>
        </p:nvSpPr>
        <p:spPr bwMode="auto">
          <a:xfrm>
            <a:off x="1123950" y="51450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Direct Billing Administration</a:t>
            </a:r>
          </a:p>
        </p:txBody>
      </p:sp>
      <p:sp>
        <p:nvSpPr>
          <p:cNvPr id="4190" name="Rectangle 149"/>
          <p:cNvSpPr>
            <a:spLocks noChangeArrowheads="1"/>
          </p:cNvSpPr>
          <p:nvPr/>
        </p:nvSpPr>
        <p:spPr bwMode="auto">
          <a:xfrm>
            <a:off x="5114925" y="41656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Annual Enrollment Migration Reporting</a:t>
            </a:r>
          </a:p>
        </p:txBody>
      </p:sp>
      <p:sp>
        <p:nvSpPr>
          <p:cNvPr id="4191" name="Rectangle 122"/>
          <p:cNvSpPr>
            <a:spLocks noChangeArrowheads="1"/>
          </p:cNvSpPr>
          <p:nvPr/>
        </p:nvSpPr>
        <p:spPr bwMode="auto">
          <a:xfrm>
            <a:off x="2114550" y="56530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Process Returned Mail</a:t>
            </a:r>
          </a:p>
        </p:txBody>
      </p:sp>
      <p:sp>
        <p:nvSpPr>
          <p:cNvPr id="96" name="Rectangle 130"/>
          <p:cNvSpPr>
            <a:spLocks noChangeArrowheads="1"/>
          </p:cNvSpPr>
          <p:nvPr/>
        </p:nvSpPr>
        <p:spPr bwMode="auto">
          <a:xfrm>
            <a:off x="1120775" y="5635626"/>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Claims and Appeals Management</a:t>
            </a:r>
          </a:p>
        </p:txBody>
      </p:sp>
      <p:sp>
        <p:nvSpPr>
          <p:cNvPr id="97" name="Rectangle 156"/>
          <p:cNvSpPr>
            <a:spLocks noChangeArrowheads="1"/>
          </p:cNvSpPr>
          <p:nvPr/>
        </p:nvSpPr>
        <p:spPr bwMode="auto">
          <a:xfrm>
            <a:off x="6108886" y="5658522"/>
            <a:ext cx="876300" cy="423862"/>
          </a:xfrm>
          <a:prstGeom prst="rect">
            <a:avLst/>
          </a:prstGeom>
          <a:solidFill>
            <a:schemeClr val="bg1"/>
          </a:solidFill>
          <a:ln w="19050">
            <a:solidFill>
              <a:schemeClr val="tx1"/>
            </a:solidFill>
            <a:miter lim="800000"/>
            <a:headEnd/>
            <a:tailEnd/>
          </a:ln>
        </p:spPr>
        <p:txBody>
          <a:bodyPr anchor="ctr"/>
          <a:lstStyle/>
          <a:p>
            <a:pPr algn="ctr" eaLnBrk="1" hangingPunct="1"/>
            <a:r>
              <a:rPr lang="en-US" sz="700" dirty="0" smtClean="0"/>
              <a:t>Qualify Court Orders</a:t>
            </a:r>
            <a:endParaRPr lang="en-US" sz="700" dirty="0"/>
          </a:p>
        </p:txBody>
      </p:sp>
      <p:sp>
        <p:nvSpPr>
          <p:cNvPr id="99" name="Rectangle 155"/>
          <p:cNvSpPr>
            <a:spLocks noChangeArrowheads="1"/>
          </p:cNvSpPr>
          <p:nvPr/>
        </p:nvSpPr>
        <p:spPr bwMode="auto">
          <a:xfrm>
            <a:off x="6105711" y="2192338"/>
            <a:ext cx="876300" cy="423862"/>
          </a:xfrm>
          <a:prstGeom prst="rect">
            <a:avLst/>
          </a:prstGeom>
          <a:solidFill>
            <a:schemeClr val="bg1"/>
          </a:solidFill>
          <a:ln w="19050">
            <a:solidFill>
              <a:schemeClr val="tx1"/>
            </a:solidFill>
            <a:miter lim="800000"/>
            <a:headEnd/>
            <a:tailEnd/>
          </a:ln>
        </p:spPr>
        <p:txBody>
          <a:bodyPr anchor="ctr"/>
          <a:lstStyle/>
          <a:p>
            <a:pPr algn="ctr"/>
            <a:r>
              <a:rPr lang="en-US" sz="700" dirty="0"/>
              <a:t>Verify Dependent / Student Status</a:t>
            </a:r>
          </a:p>
        </p:txBody>
      </p:sp>
      <p:sp>
        <p:nvSpPr>
          <p:cNvPr id="101" name="Rectangle 170"/>
          <p:cNvSpPr>
            <a:spLocks noChangeArrowheads="1"/>
          </p:cNvSpPr>
          <p:nvPr/>
        </p:nvSpPr>
        <p:spPr bwMode="auto">
          <a:xfrm>
            <a:off x="7124700" y="46482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Schedule &amp; Run Carrier Eligibility</a:t>
            </a:r>
            <a:endParaRPr lang="en-US" sz="700" dirty="0"/>
          </a:p>
        </p:txBody>
      </p:sp>
      <p:sp>
        <p:nvSpPr>
          <p:cNvPr id="103" name="Rectangle 205"/>
          <p:cNvSpPr>
            <a:spLocks noChangeArrowheads="1"/>
          </p:cNvSpPr>
          <p:nvPr/>
        </p:nvSpPr>
        <p:spPr bwMode="auto">
          <a:xfrm>
            <a:off x="109538" y="6151563"/>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Finalize / Default Past Due Events</a:t>
            </a:r>
            <a:endParaRPr lang="en-US" sz="700" dirty="0"/>
          </a:p>
        </p:txBody>
      </p:sp>
      <p:sp>
        <p:nvSpPr>
          <p:cNvPr id="104" name="Rectangle 170"/>
          <p:cNvSpPr>
            <a:spLocks noChangeArrowheads="1"/>
          </p:cNvSpPr>
          <p:nvPr/>
        </p:nvSpPr>
        <p:spPr bwMode="auto">
          <a:xfrm>
            <a:off x="7125526" y="5143499"/>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Manage Interface Errors</a:t>
            </a:r>
            <a:endParaRPr lang="en-US" sz="700" dirty="0"/>
          </a:p>
        </p:txBody>
      </p:sp>
      <p:sp>
        <p:nvSpPr>
          <p:cNvPr id="106" name="Rectangle 106"/>
          <p:cNvSpPr>
            <a:spLocks noChangeArrowheads="1"/>
          </p:cNvSpPr>
          <p:nvPr/>
        </p:nvSpPr>
        <p:spPr bwMode="auto">
          <a:xfrm>
            <a:off x="1114425" y="6140451"/>
            <a:ext cx="876300" cy="423863"/>
          </a:xfrm>
          <a:prstGeom prst="rect">
            <a:avLst/>
          </a:prstGeom>
          <a:solidFill>
            <a:schemeClr val="bg1"/>
          </a:solidFill>
          <a:ln w="19050">
            <a:solidFill>
              <a:schemeClr val="tx1"/>
            </a:solidFill>
            <a:miter lim="800000"/>
            <a:headEnd/>
            <a:tailEnd/>
          </a:ln>
        </p:spPr>
        <p:txBody>
          <a:bodyPr anchor="ctr"/>
          <a:lstStyle/>
          <a:p>
            <a:pPr algn="ctr" eaLnBrk="1" hangingPunct="1"/>
            <a:r>
              <a:rPr lang="en-US" sz="700" dirty="0" smtClean="0"/>
              <a:t>Finalizing Non-Self Service Events</a:t>
            </a:r>
            <a:endParaRPr lang="en-US" sz="700" dirty="0"/>
          </a:p>
        </p:txBody>
      </p:sp>
      <p:grpSp>
        <p:nvGrpSpPr>
          <p:cNvPr id="100" name="Group 99"/>
          <p:cNvGrpSpPr/>
          <p:nvPr/>
        </p:nvGrpSpPr>
        <p:grpSpPr>
          <a:xfrm>
            <a:off x="118454" y="762000"/>
            <a:ext cx="8949346" cy="319074"/>
            <a:chOff x="118454" y="514349"/>
            <a:chExt cx="8949346" cy="319074"/>
          </a:xfrm>
        </p:grpSpPr>
        <p:sp>
          <p:nvSpPr>
            <p:cNvPr id="102" name="Rectangle 94"/>
            <p:cNvSpPr>
              <a:spLocks noChangeArrowheads="1"/>
            </p:cNvSpPr>
            <p:nvPr/>
          </p:nvSpPr>
          <p:spPr bwMode="auto">
            <a:xfrm>
              <a:off x="118454" y="514351"/>
              <a:ext cx="8869979" cy="319072"/>
            </a:xfrm>
            <a:prstGeom prst="rect">
              <a:avLst/>
            </a:prstGeom>
            <a:solidFill>
              <a:srgbClr val="4D4F53"/>
            </a:solidFill>
            <a:ln w="9525">
              <a:noFill/>
              <a:miter lim="800000"/>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FFFFFF"/>
                </a:solidFill>
                <a:effectLst/>
                <a:uLnTx/>
                <a:uFillTx/>
                <a:latin typeface="Arial" pitchFamily="34" charset="0"/>
                <a:ea typeface="ＭＳ Ｐゴシック" pitchFamily="34" charset="-128"/>
              </a:endParaRPr>
            </a:p>
          </p:txBody>
        </p:sp>
        <p:sp>
          <p:nvSpPr>
            <p:cNvPr id="107" name="Rectangle 94"/>
            <p:cNvSpPr>
              <a:spLocks noChangeArrowheads="1"/>
            </p:cNvSpPr>
            <p:nvPr/>
          </p:nvSpPr>
          <p:spPr bwMode="auto">
            <a:xfrm>
              <a:off x="152400" y="515525"/>
              <a:ext cx="914400" cy="317897"/>
            </a:xfrm>
            <a:prstGeom prst="rect">
              <a:avLst/>
            </a:prstGeom>
            <a:solidFill>
              <a:srgbClr val="4D4F53">
                <a:alpha val="60000"/>
              </a:srgbClr>
            </a:solidFill>
            <a:ln w="9525">
              <a:noFill/>
              <a:miter lim="800000"/>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Arial Narrow" pitchFamily="34" charset="0"/>
                </a:rPr>
                <a:t>Event Processing</a:t>
              </a:r>
            </a:p>
          </p:txBody>
        </p:sp>
        <p:sp>
          <p:nvSpPr>
            <p:cNvPr id="108" name="Rectangle 104"/>
            <p:cNvSpPr>
              <a:spLocks noChangeArrowheads="1"/>
            </p:cNvSpPr>
            <p:nvPr/>
          </p:nvSpPr>
          <p:spPr bwMode="auto">
            <a:xfrm>
              <a:off x="1066800" y="515525"/>
              <a:ext cx="1125537"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rPr>
                <a:t>Administrative Tasks</a:t>
              </a:r>
            </a:p>
          </p:txBody>
        </p:sp>
        <p:sp>
          <p:nvSpPr>
            <p:cNvPr id="109" name="Rectangle 104"/>
            <p:cNvSpPr>
              <a:spLocks noChangeArrowheads="1"/>
            </p:cNvSpPr>
            <p:nvPr/>
          </p:nvSpPr>
          <p:spPr bwMode="auto">
            <a:xfrm>
              <a:off x="2171700" y="515525"/>
              <a:ext cx="87630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Communication</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0" name="Rectangle 104"/>
            <p:cNvSpPr>
              <a:spLocks noChangeArrowheads="1"/>
            </p:cNvSpPr>
            <p:nvPr/>
          </p:nvSpPr>
          <p:spPr bwMode="auto">
            <a:xfrm>
              <a:off x="3124200" y="515525"/>
              <a:ext cx="960071"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Employee Support</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1" name="Rectangle 104"/>
            <p:cNvSpPr>
              <a:spLocks noChangeArrowheads="1"/>
            </p:cNvSpPr>
            <p:nvPr/>
          </p:nvSpPr>
          <p:spPr bwMode="auto">
            <a:xfrm>
              <a:off x="4084271" y="515526"/>
              <a:ext cx="104775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Vendor Management</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2" name="Rectangle 104"/>
            <p:cNvSpPr>
              <a:spLocks noChangeArrowheads="1"/>
            </p:cNvSpPr>
            <p:nvPr/>
          </p:nvSpPr>
          <p:spPr bwMode="auto">
            <a:xfrm>
              <a:off x="5219700" y="515525"/>
              <a:ext cx="87630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Reporting</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3" name="Rectangle 104"/>
            <p:cNvSpPr>
              <a:spLocks noChangeArrowheads="1"/>
            </p:cNvSpPr>
            <p:nvPr/>
          </p:nvSpPr>
          <p:spPr bwMode="auto">
            <a:xfrm>
              <a:off x="6210300" y="514350"/>
              <a:ext cx="72390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Processing</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4" name="Rectangle 104"/>
            <p:cNvSpPr>
              <a:spLocks noChangeArrowheads="1"/>
            </p:cNvSpPr>
            <p:nvPr/>
          </p:nvSpPr>
          <p:spPr bwMode="auto">
            <a:xfrm>
              <a:off x="7067555" y="515525"/>
              <a:ext cx="1009645"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Interface Processing</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5" name="Rectangle 104"/>
            <p:cNvSpPr>
              <a:spLocks noChangeArrowheads="1"/>
            </p:cNvSpPr>
            <p:nvPr/>
          </p:nvSpPr>
          <p:spPr bwMode="auto">
            <a:xfrm>
              <a:off x="8156566" y="514349"/>
              <a:ext cx="911234" cy="319074"/>
            </a:xfrm>
            <a:prstGeom prst="rect">
              <a:avLst/>
            </a:prstGeom>
            <a:solidFill>
              <a:srgbClr val="4D4F53"/>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Maintenance &amp; Compliance</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grpSp>
      <p:sp>
        <p:nvSpPr>
          <p:cNvPr id="116" name="Text Box 2"/>
          <p:cNvSpPr txBox="1">
            <a:spLocks noChangeArrowheads="1"/>
          </p:cNvSpPr>
          <p:nvPr/>
        </p:nvSpPr>
        <p:spPr bwMode="auto">
          <a:xfrm>
            <a:off x="76200" y="209550"/>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buClr>
                <a:schemeClr val="hlink"/>
              </a:buClr>
              <a:buSzPct val="90000"/>
              <a:buFont typeface="Monotype Sorts" pitchFamily="2" charset="2"/>
              <a:buNone/>
            </a:pPr>
            <a:r>
              <a:rPr lang="en-US" sz="2000" dirty="0">
                <a:solidFill>
                  <a:srgbClr val="E11B22"/>
                </a:solidFill>
                <a:latin typeface="+mj-lt"/>
                <a:ea typeface="+mj-ea"/>
                <a:cs typeface="+mj-cs"/>
              </a:rPr>
              <a:t>H&amp;W Benefits Administration Tasks – </a:t>
            </a:r>
            <a:r>
              <a:rPr lang="en-US" sz="2000" dirty="0" smtClean="0">
                <a:solidFill>
                  <a:srgbClr val="E11B22"/>
                </a:solidFill>
                <a:latin typeface="+mj-lt"/>
                <a:ea typeface="+mj-ea"/>
                <a:cs typeface="+mj-cs"/>
              </a:rPr>
              <a:t>The </a:t>
            </a:r>
            <a:r>
              <a:rPr lang="en-US" sz="2000" dirty="0">
                <a:solidFill>
                  <a:srgbClr val="E11B22"/>
                </a:solidFill>
                <a:latin typeface="+mj-lt"/>
                <a:ea typeface="+mj-ea"/>
                <a:cs typeface="+mj-cs"/>
              </a:rPr>
              <a:t>Full </a:t>
            </a:r>
            <a:r>
              <a:rPr lang="en-US" sz="2000" dirty="0" smtClean="0">
                <a:solidFill>
                  <a:srgbClr val="E11B22"/>
                </a:solidFill>
                <a:latin typeface="+mj-lt"/>
                <a:ea typeface="+mj-ea"/>
                <a:cs typeface="+mj-cs"/>
              </a:rPr>
              <a:t>Picture, Lots to Do!</a:t>
            </a:r>
            <a:endParaRPr lang="en-US" sz="2000" dirty="0">
              <a:solidFill>
                <a:srgbClr val="E11B22"/>
              </a:solidFill>
              <a:latin typeface="+mj-lt"/>
              <a:ea typeface="+mj-ea"/>
              <a:cs typeface="+mj-cs"/>
            </a:endParaRPr>
          </a:p>
        </p:txBody>
      </p:sp>
    </p:spTree>
    <p:extLst>
      <p:ext uri="{BB962C8B-B14F-4D97-AF65-F5344CB8AC3E}">
        <p14:creationId xmlns:p14="http://schemas.microsoft.com/office/powerpoint/2010/main" val="3253403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73913" y="216725"/>
            <a:ext cx="90344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buClr>
                <a:schemeClr val="hlink"/>
              </a:buClr>
              <a:buSzPct val="90000"/>
              <a:buFont typeface="Monotype Sorts" pitchFamily="2" charset="2"/>
              <a:buNone/>
            </a:pPr>
            <a:r>
              <a:rPr lang="en-US" sz="2000" dirty="0">
                <a:solidFill>
                  <a:srgbClr val="E11B22"/>
                </a:solidFill>
                <a:latin typeface="+mj-lt"/>
                <a:ea typeface="+mj-ea"/>
                <a:cs typeface="+mj-cs"/>
              </a:rPr>
              <a:t>H&amp;W Benefits Admin Tasks – Typical Stand-Alone Ben Admin Providers</a:t>
            </a:r>
          </a:p>
        </p:txBody>
      </p:sp>
      <p:sp>
        <p:nvSpPr>
          <p:cNvPr id="3075" name="Line 93"/>
          <p:cNvSpPr>
            <a:spLocks noChangeShapeType="1"/>
          </p:cNvSpPr>
          <p:nvPr/>
        </p:nvSpPr>
        <p:spPr bwMode="auto">
          <a:xfrm>
            <a:off x="549275" y="1285875"/>
            <a:ext cx="3175" cy="48656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3076" name="Rectangle 94"/>
          <p:cNvSpPr>
            <a:spLocks noChangeArrowheads="1"/>
          </p:cNvSpPr>
          <p:nvPr/>
        </p:nvSpPr>
        <p:spPr bwMode="auto">
          <a:xfrm>
            <a:off x="114300" y="12096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Eligibility Determination</a:t>
            </a:r>
          </a:p>
        </p:txBody>
      </p:sp>
      <p:sp>
        <p:nvSpPr>
          <p:cNvPr id="3077" name="Rectangle 95"/>
          <p:cNvSpPr>
            <a:spLocks noChangeArrowheads="1"/>
          </p:cNvSpPr>
          <p:nvPr/>
        </p:nvSpPr>
        <p:spPr bwMode="auto">
          <a:xfrm>
            <a:off x="114300" y="169862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Employee Status Change Events</a:t>
            </a:r>
          </a:p>
        </p:txBody>
      </p:sp>
      <p:sp>
        <p:nvSpPr>
          <p:cNvPr id="3078" name="Rectangle 96"/>
          <p:cNvSpPr>
            <a:spLocks noChangeArrowheads="1"/>
          </p:cNvSpPr>
          <p:nvPr/>
        </p:nvSpPr>
        <p:spPr bwMode="auto">
          <a:xfrm>
            <a:off x="114300" y="219075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Family Status Change Events</a:t>
            </a:r>
          </a:p>
        </p:txBody>
      </p:sp>
      <p:sp>
        <p:nvSpPr>
          <p:cNvPr id="3079" name="Rectangle 97"/>
          <p:cNvSpPr>
            <a:spLocks noChangeArrowheads="1"/>
          </p:cNvSpPr>
          <p:nvPr/>
        </p:nvSpPr>
        <p:spPr bwMode="auto">
          <a:xfrm>
            <a:off x="114300" y="26828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Annual Enrollment Processing</a:t>
            </a:r>
          </a:p>
        </p:txBody>
      </p:sp>
      <p:sp>
        <p:nvSpPr>
          <p:cNvPr id="3080" name="Rectangle 98"/>
          <p:cNvSpPr>
            <a:spLocks noChangeArrowheads="1"/>
          </p:cNvSpPr>
          <p:nvPr/>
        </p:nvSpPr>
        <p:spPr bwMode="auto">
          <a:xfrm>
            <a:off x="114300" y="31750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Time Passing Events</a:t>
            </a:r>
          </a:p>
        </p:txBody>
      </p:sp>
      <p:sp>
        <p:nvSpPr>
          <p:cNvPr id="3081" name="Rectangle 99"/>
          <p:cNvSpPr>
            <a:spLocks noChangeArrowheads="1"/>
          </p:cNvSpPr>
          <p:nvPr/>
        </p:nvSpPr>
        <p:spPr bwMode="auto">
          <a:xfrm>
            <a:off x="114300" y="3670300"/>
            <a:ext cx="876300" cy="423863"/>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Administrative Events</a:t>
            </a:r>
          </a:p>
        </p:txBody>
      </p:sp>
      <p:sp>
        <p:nvSpPr>
          <p:cNvPr id="3082" name="Rectangle 100"/>
          <p:cNvSpPr>
            <a:spLocks noChangeArrowheads="1"/>
          </p:cNvSpPr>
          <p:nvPr/>
        </p:nvSpPr>
        <p:spPr bwMode="auto">
          <a:xfrm>
            <a:off x="114300" y="41671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Identification of COBRA / HIPAA Events</a:t>
            </a:r>
          </a:p>
        </p:txBody>
      </p:sp>
      <p:sp>
        <p:nvSpPr>
          <p:cNvPr id="3083" name="Rectangle 101"/>
          <p:cNvSpPr>
            <a:spLocks noChangeArrowheads="1"/>
          </p:cNvSpPr>
          <p:nvPr/>
        </p:nvSpPr>
        <p:spPr bwMode="auto">
          <a:xfrm>
            <a:off x="114300" y="466883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Maintain Election &amp; Dependent Data</a:t>
            </a:r>
          </a:p>
        </p:txBody>
      </p:sp>
      <p:sp>
        <p:nvSpPr>
          <p:cNvPr id="3084" name="Rectangle 102"/>
          <p:cNvSpPr>
            <a:spLocks noChangeArrowheads="1"/>
          </p:cNvSpPr>
          <p:nvPr/>
        </p:nvSpPr>
        <p:spPr bwMode="auto">
          <a:xfrm>
            <a:off x="114300" y="5165725"/>
            <a:ext cx="876300" cy="423863"/>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Collect PCP Data</a:t>
            </a:r>
          </a:p>
        </p:txBody>
      </p:sp>
      <p:sp>
        <p:nvSpPr>
          <p:cNvPr id="3085" name="Line 103"/>
          <p:cNvSpPr>
            <a:spLocks noChangeShapeType="1"/>
          </p:cNvSpPr>
          <p:nvPr/>
        </p:nvSpPr>
        <p:spPr bwMode="auto">
          <a:xfrm flipH="1">
            <a:off x="1546225" y="1285875"/>
            <a:ext cx="6350" cy="48656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3086" name="Rectangle 104"/>
          <p:cNvSpPr>
            <a:spLocks noChangeArrowheads="1"/>
          </p:cNvSpPr>
          <p:nvPr/>
        </p:nvSpPr>
        <p:spPr bwMode="auto">
          <a:xfrm>
            <a:off x="1117600" y="12096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Plan Design </a:t>
            </a:r>
          </a:p>
          <a:p>
            <a:pPr algn="ctr" eaLnBrk="1" hangingPunct="1"/>
            <a:r>
              <a:rPr lang="en-US" sz="700" dirty="0"/>
              <a:t>&amp; Rate Negotiations</a:t>
            </a:r>
          </a:p>
        </p:txBody>
      </p:sp>
      <p:sp>
        <p:nvSpPr>
          <p:cNvPr id="3087" name="Rectangle 105"/>
          <p:cNvSpPr>
            <a:spLocks noChangeArrowheads="1"/>
          </p:cNvSpPr>
          <p:nvPr/>
        </p:nvSpPr>
        <p:spPr bwMode="auto">
          <a:xfrm>
            <a:off x="1117600" y="16986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Plan Fiduciary </a:t>
            </a:r>
          </a:p>
          <a:p>
            <a:pPr algn="ctr" eaLnBrk="1" hangingPunct="1"/>
            <a:r>
              <a:rPr lang="en-US" sz="700" dirty="0"/>
              <a:t>Responsibility</a:t>
            </a:r>
          </a:p>
        </p:txBody>
      </p:sp>
      <p:sp>
        <p:nvSpPr>
          <p:cNvPr id="3088" name="Rectangle 106"/>
          <p:cNvSpPr>
            <a:spLocks noChangeArrowheads="1"/>
          </p:cNvSpPr>
          <p:nvPr/>
        </p:nvSpPr>
        <p:spPr bwMode="auto">
          <a:xfrm>
            <a:off x="1117600" y="2190750"/>
            <a:ext cx="876300" cy="423863"/>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Correct HR</a:t>
            </a:r>
          </a:p>
          <a:p>
            <a:pPr algn="ctr" eaLnBrk="1" hangingPunct="1"/>
            <a:r>
              <a:rPr lang="en-US" sz="700" dirty="0"/>
              <a:t>Data Errors</a:t>
            </a:r>
          </a:p>
        </p:txBody>
      </p:sp>
      <p:sp>
        <p:nvSpPr>
          <p:cNvPr id="3089" name="Rectangle 107"/>
          <p:cNvSpPr>
            <a:spLocks noChangeArrowheads="1"/>
          </p:cNvSpPr>
          <p:nvPr/>
        </p:nvSpPr>
        <p:spPr bwMode="auto">
          <a:xfrm>
            <a:off x="1079500" y="2682875"/>
            <a:ext cx="939800" cy="423863"/>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Benefits Billing for Employees on Leave without </a:t>
            </a:r>
            <a:r>
              <a:rPr lang="en-US" sz="700" dirty="0" smtClean="0"/>
              <a:t>Pay</a:t>
            </a:r>
            <a:endParaRPr lang="en-US" sz="700" dirty="0"/>
          </a:p>
        </p:txBody>
      </p:sp>
      <p:sp>
        <p:nvSpPr>
          <p:cNvPr id="3090" name="Rectangle 108"/>
          <p:cNvSpPr>
            <a:spLocks noChangeArrowheads="1"/>
          </p:cNvSpPr>
          <p:nvPr/>
        </p:nvSpPr>
        <p:spPr bwMode="auto">
          <a:xfrm>
            <a:off x="1117600" y="31750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Project Manage Annual Enrollment</a:t>
            </a:r>
          </a:p>
        </p:txBody>
      </p:sp>
      <p:sp>
        <p:nvSpPr>
          <p:cNvPr id="3091" name="Rectangle 109"/>
          <p:cNvSpPr>
            <a:spLocks noChangeArrowheads="1"/>
          </p:cNvSpPr>
          <p:nvPr/>
        </p:nvSpPr>
        <p:spPr bwMode="auto">
          <a:xfrm>
            <a:off x="1117600" y="36703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Train Administrative Users</a:t>
            </a:r>
          </a:p>
        </p:txBody>
      </p:sp>
      <p:sp>
        <p:nvSpPr>
          <p:cNvPr id="3093" name="Rectangle 111"/>
          <p:cNvSpPr>
            <a:spLocks noChangeArrowheads="1"/>
          </p:cNvSpPr>
          <p:nvPr/>
        </p:nvSpPr>
        <p:spPr bwMode="auto">
          <a:xfrm>
            <a:off x="1114425" y="4152900"/>
            <a:ext cx="876300" cy="423862"/>
          </a:xfrm>
          <a:prstGeom prst="rect">
            <a:avLst/>
          </a:prstGeom>
          <a:solidFill>
            <a:srgbClr val="92D050"/>
          </a:solidFill>
          <a:ln w="19050">
            <a:solidFill>
              <a:schemeClr val="tx1"/>
            </a:solidFill>
            <a:miter lim="800000"/>
            <a:headEnd/>
            <a:tailEnd/>
          </a:ln>
        </p:spPr>
        <p:txBody>
          <a:bodyPr anchor="ctr"/>
          <a:lstStyle/>
          <a:p>
            <a:pPr algn="ctr" eaLnBrk="1" hangingPunct="1"/>
            <a:r>
              <a:rPr lang="en-US" sz="700" dirty="0" smtClean="0"/>
              <a:t>Collect </a:t>
            </a:r>
            <a:r>
              <a:rPr lang="en-US" sz="700" dirty="0"/>
              <a:t>Beneficiary Information</a:t>
            </a:r>
          </a:p>
        </p:txBody>
      </p:sp>
      <p:sp>
        <p:nvSpPr>
          <p:cNvPr id="3094" name="Line 113"/>
          <p:cNvSpPr>
            <a:spLocks noChangeShapeType="1"/>
          </p:cNvSpPr>
          <p:nvPr/>
        </p:nvSpPr>
        <p:spPr bwMode="auto">
          <a:xfrm>
            <a:off x="2551113" y="1287463"/>
            <a:ext cx="6350" cy="4573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3095" name="Rectangle 114"/>
          <p:cNvSpPr>
            <a:spLocks noChangeArrowheads="1"/>
          </p:cNvSpPr>
          <p:nvPr/>
        </p:nvSpPr>
        <p:spPr bwMode="auto">
          <a:xfrm>
            <a:off x="2109788" y="1211263"/>
            <a:ext cx="89535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Reconcile Undeliverable Emails</a:t>
            </a:r>
          </a:p>
        </p:txBody>
      </p:sp>
      <p:sp>
        <p:nvSpPr>
          <p:cNvPr id="3096" name="Rectangle 115"/>
          <p:cNvSpPr>
            <a:spLocks noChangeArrowheads="1"/>
          </p:cNvSpPr>
          <p:nvPr/>
        </p:nvSpPr>
        <p:spPr bwMode="auto">
          <a:xfrm>
            <a:off x="2116138" y="17002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Produce </a:t>
            </a:r>
            <a:r>
              <a:rPr lang="en-US" sz="700" dirty="0"/>
              <a:t>E</a:t>
            </a:r>
            <a:r>
              <a:rPr lang="en-US" sz="700" dirty="0" smtClean="0"/>
              <a:t>ligibility </a:t>
            </a:r>
            <a:r>
              <a:rPr lang="en-US" sz="700" dirty="0"/>
              <a:t>Worksheets</a:t>
            </a:r>
          </a:p>
        </p:txBody>
      </p:sp>
      <p:sp>
        <p:nvSpPr>
          <p:cNvPr id="3097" name="Rectangle 116"/>
          <p:cNvSpPr>
            <a:spLocks noChangeArrowheads="1"/>
          </p:cNvSpPr>
          <p:nvPr/>
        </p:nvSpPr>
        <p:spPr bwMode="auto">
          <a:xfrm>
            <a:off x="2116138" y="2192338"/>
            <a:ext cx="876300" cy="423862"/>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Produce (online) Election Confirmations</a:t>
            </a:r>
          </a:p>
        </p:txBody>
      </p:sp>
      <p:sp>
        <p:nvSpPr>
          <p:cNvPr id="3098" name="Rectangle 117"/>
          <p:cNvSpPr>
            <a:spLocks noChangeArrowheads="1"/>
          </p:cNvSpPr>
          <p:nvPr/>
        </p:nvSpPr>
        <p:spPr bwMode="auto">
          <a:xfrm>
            <a:off x="2116138" y="268446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Notify Employees When Elections Change</a:t>
            </a:r>
          </a:p>
        </p:txBody>
      </p:sp>
      <p:sp>
        <p:nvSpPr>
          <p:cNvPr id="3099" name="Rectangle 118"/>
          <p:cNvSpPr>
            <a:spLocks noChangeArrowheads="1"/>
          </p:cNvSpPr>
          <p:nvPr/>
        </p:nvSpPr>
        <p:spPr bwMode="auto">
          <a:xfrm>
            <a:off x="2116138" y="31765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Notify Employees of Opportunities to Enroll</a:t>
            </a:r>
          </a:p>
        </p:txBody>
      </p:sp>
      <p:sp>
        <p:nvSpPr>
          <p:cNvPr id="3100" name="Rectangle 119"/>
          <p:cNvSpPr>
            <a:spLocks noChangeArrowheads="1"/>
          </p:cNvSpPr>
          <p:nvPr/>
        </p:nvSpPr>
        <p:spPr bwMode="auto">
          <a:xfrm>
            <a:off x="2116138" y="36718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Produce </a:t>
            </a:r>
            <a:r>
              <a:rPr lang="en-US" sz="700" dirty="0" smtClean="0"/>
              <a:t>&amp; Mail Enrollment </a:t>
            </a:r>
            <a:r>
              <a:rPr lang="en-US" sz="700" dirty="0"/>
              <a:t>Materials &amp; Guides</a:t>
            </a:r>
          </a:p>
        </p:txBody>
      </p:sp>
      <p:sp>
        <p:nvSpPr>
          <p:cNvPr id="3101" name="Rectangle 120"/>
          <p:cNvSpPr>
            <a:spLocks noChangeArrowheads="1"/>
          </p:cNvSpPr>
          <p:nvPr/>
        </p:nvSpPr>
        <p:spPr bwMode="auto">
          <a:xfrm>
            <a:off x="2116138" y="41687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Design &amp; Produce </a:t>
            </a:r>
            <a:r>
              <a:rPr lang="en-US" sz="700" dirty="0"/>
              <a:t>Communications Campaign</a:t>
            </a:r>
          </a:p>
        </p:txBody>
      </p:sp>
      <p:sp>
        <p:nvSpPr>
          <p:cNvPr id="3102" name="Rectangle 121"/>
          <p:cNvSpPr>
            <a:spLocks noChangeArrowheads="1"/>
          </p:cNvSpPr>
          <p:nvPr/>
        </p:nvSpPr>
        <p:spPr bwMode="auto">
          <a:xfrm>
            <a:off x="2116138" y="467042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Maintain Historical Confirmations</a:t>
            </a:r>
          </a:p>
        </p:txBody>
      </p:sp>
      <p:sp>
        <p:nvSpPr>
          <p:cNvPr id="3103" name="Rectangle 122"/>
          <p:cNvSpPr>
            <a:spLocks noChangeArrowheads="1"/>
          </p:cNvSpPr>
          <p:nvPr/>
        </p:nvSpPr>
        <p:spPr bwMode="auto">
          <a:xfrm>
            <a:off x="2116138" y="51673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Ad-hoc Employee Notifications</a:t>
            </a:r>
          </a:p>
        </p:txBody>
      </p:sp>
      <p:sp>
        <p:nvSpPr>
          <p:cNvPr id="3104" name="Line 123"/>
          <p:cNvSpPr>
            <a:spLocks noChangeShapeType="1"/>
          </p:cNvSpPr>
          <p:nvPr/>
        </p:nvSpPr>
        <p:spPr bwMode="auto">
          <a:xfrm>
            <a:off x="3554413" y="1287463"/>
            <a:ext cx="12700" cy="45862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3105" name="Rectangle 124"/>
          <p:cNvSpPr>
            <a:spLocks noChangeArrowheads="1"/>
          </p:cNvSpPr>
          <p:nvPr/>
        </p:nvSpPr>
        <p:spPr bwMode="auto">
          <a:xfrm>
            <a:off x="3119438" y="1211263"/>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Provide Decision Support Tools</a:t>
            </a:r>
          </a:p>
        </p:txBody>
      </p:sp>
      <p:sp>
        <p:nvSpPr>
          <p:cNvPr id="3106" name="Rectangle 125"/>
          <p:cNvSpPr>
            <a:spLocks noChangeArrowheads="1"/>
          </p:cNvSpPr>
          <p:nvPr/>
        </p:nvSpPr>
        <p:spPr bwMode="auto">
          <a:xfrm>
            <a:off x="3119438" y="1700213"/>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Participant Call Center</a:t>
            </a:r>
          </a:p>
        </p:txBody>
      </p:sp>
      <p:sp>
        <p:nvSpPr>
          <p:cNvPr id="3107" name="Rectangle 126"/>
          <p:cNvSpPr>
            <a:spLocks noChangeArrowheads="1"/>
          </p:cNvSpPr>
          <p:nvPr/>
        </p:nvSpPr>
        <p:spPr bwMode="auto">
          <a:xfrm>
            <a:off x="3119438" y="2192338"/>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Case Management</a:t>
            </a:r>
          </a:p>
        </p:txBody>
      </p:sp>
      <p:sp>
        <p:nvSpPr>
          <p:cNvPr id="3108" name="Rectangle 127"/>
          <p:cNvSpPr>
            <a:spLocks noChangeArrowheads="1"/>
          </p:cNvSpPr>
          <p:nvPr/>
        </p:nvSpPr>
        <p:spPr bwMode="auto">
          <a:xfrm>
            <a:off x="3119438" y="2684463"/>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Non-English Speaking Support</a:t>
            </a:r>
          </a:p>
        </p:txBody>
      </p:sp>
      <p:sp>
        <p:nvSpPr>
          <p:cNvPr id="3109" name="Rectangle 128"/>
          <p:cNvSpPr>
            <a:spLocks noChangeArrowheads="1"/>
          </p:cNvSpPr>
          <p:nvPr/>
        </p:nvSpPr>
        <p:spPr bwMode="auto">
          <a:xfrm>
            <a:off x="3119438" y="3176588"/>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Transfer to other Vendors or Carriers</a:t>
            </a:r>
          </a:p>
        </p:txBody>
      </p:sp>
      <p:sp>
        <p:nvSpPr>
          <p:cNvPr id="3110" name="Rectangle 129"/>
          <p:cNvSpPr>
            <a:spLocks noChangeArrowheads="1"/>
          </p:cNvSpPr>
          <p:nvPr/>
        </p:nvSpPr>
        <p:spPr bwMode="auto">
          <a:xfrm>
            <a:off x="3119438" y="367188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Provide Contacts Information</a:t>
            </a:r>
          </a:p>
        </p:txBody>
      </p:sp>
      <p:sp>
        <p:nvSpPr>
          <p:cNvPr id="3111" name="Rectangle 130"/>
          <p:cNvSpPr>
            <a:spLocks noChangeArrowheads="1"/>
          </p:cNvSpPr>
          <p:nvPr/>
        </p:nvSpPr>
        <p:spPr bwMode="auto">
          <a:xfrm>
            <a:off x="3119438" y="41687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Provide Plan Materials to Employees</a:t>
            </a:r>
          </a:p>
        </p:txBody>
      </p:sp>
      <p:sp>
        <p:nvSpPr>
          <p:cNvPr id="3112" name="Line 133"/>
          <p:cNvSpPr>
            <a:spLocks noChangeShapeType="1"/>
          </p:cNvSpPr>
          <p:nvPr/>
        </p:nvSpPr>
        <p:spPr bwMode="auto">
          <a:xfrm>
            <a:off x="4549775" y="1285875"/>
            <a:ext cx="0" cy="2362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3113" name="Rectangle 134"/>
          <p:cNvSpPr>
            <a:spLocks noChangeArrowheads="1"/>
          </p:cNvSpPr>
          <p:nvPr/>
        </p:nvSpPr>
        <p:spPr bwMode="auto">
          <a:xfrm>
            <a:off x="4114800" y="12096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Carrier Enrollments </a:t>
            </a:r>
          </a:p>
        </p:txBody>
      </p:sp>
      <p:sp>
        <p:nvSpPr>
          <p:cNvPr id="3114" name="Rectangle 135"/>
          <p:cNvSpPr>
            <a:spLocks noChangeArrowheads="1"/>
          </p:cNvSpPr>
          <p:nvPr/>
        </p:nvSpPr>
        <p:spPr bwMode="auto">
          <a:xfrm>
            <a:off x="4114800" y="16986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Make Premium Payments to Carriers</a:t>
            </a:r>
          </a:p>
        </p:txBody>
      </p:sp>
      <p:sp>
        <p:nvSpPr>
          <p:cNvPr id="3115" name="Rectangle 136"/>
          <p:cNvSpPr>
            <a:spLocks noChangeArrowheads="1"/>
          </p:cNvSpPr>
          <p:nvPr/>
        </p:nvSpPr>
        <p:spPr bwMode="auto">
          <a:xfrm>
            <a:off x="4114800" y="2190750"/>
            <a:ext cx="876300" cy="423863"/>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Process Emergency Enrollments</a:t>
            </a:r>
          </a:p>
        </p:txBody>
      </p:sp>
      <p:sp>
        <p:nvSpPr>
          <p:cNvPr id="3116" name="Rectangle 137"/>
          <p:cNvSpPr>
            <a:spLocks noChangeArrowheads="1"/>
          </p:cNvSpPr>
          <p:nvPr/>
        </p:nvSpPr>
        <p:spPr bwMode="auto">
          <a:xfrm>
            <a:off x="4114800" y="2682875"/>
            <a:ext cx="876300" cy="423863"/>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Carrier Data Reconciliation</a:t>
            </a:r>
          </a:p>
        </p:txBody>
      </p:sp>
      <p:sp>
        <p:nvSpPr>
          <p:cNvPr id="3117" name="Rectangle 138"/>
          <p:cNvSpPr>
            <a:spLocks noChangeArrowheads="1"/>
          </p:cNvSpPr>
          <p:nvPr/>
        </p:nvSpPr>
        <p:spPr bwMode="auto">
          <a:xfrm>
            <a:off x="4114800" y="31750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Produce Carrier Invoices</a:t>
            </a:r>
          </a:p>
        </p:txBody>
      </p:sp>
      <p:sp>
        <p:nvSpPr>
          <p:cNvPr id="3118" name="Line 143"/>
          <p:cNvSpPr>
            <a:spLocks noChangeShapeType="1"/>
          </p:cNvSpPr>
          <p:nvPr/>
        </p:nvSpPr>
        <p:spPr bwMode="auto">
          <a:xfrm>
            <a:off x="5553075" y="1285875"/>
            <a:ext cx="6350" cy="32099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3119" name="Rectangle 144"/>
          <p:cNvSpPr>
            <a:spLocks noChangeArrowheads="1"/>
          </p:cNvSpPr>
          <p:nvPr/>
        </p:nvSpPr>
        <p:spPr bwMode="auto">
          <a:xfrm>
            <a:off x="5118100" y="12096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Produce SAS70 Type II Reports</a:t>
            </a:r>
          </a:p>
        </p:txBody>
      </p:sp>
      <p:sp>
        <p:nvSpPr>
          <p:cNvPr id="3120" name="Rectangle 145"/>
          <p:cNvSpPr>
            <a:spLocks noChangeArrowheads="1"/>
          </p:cNvSpPr>
          <p:nvPr/>
        </p:nvSpPr>
        <p:spPr bwMode="auto">
          <a:xfrm>
            <a:off x="5118100" y="1698625"/>
            <a:ext cx="876300" cy="423863"/>
          </a:xfrm>
          <a:prstGeom prst="rect">
            <a:avLst/>
          </a:prstGeom>
          <a:solidFill>
            <a:srgbClr val="FFFF99"/>
          </a:solidFill>
          <a:ln w="19050">
            <a:solidFill>
              <a:schemeClr val="tx1"/>
            </a:solidFill>
            <a:miter lim="800000"/>
            <a:headEnd/>
            <a:tailEnd/>
          </a:ln>
        </p:spPr>
        <p:txBody>
          <a:bodyPr anchor="ctr"/>
          <a:lstStyle/>
          <a:p>
            <a:pPr algn="ctr" eaLnBrk="1" hangingPunct="1"/>
            <a:r>
              <a:rPr lang="en-US" sz="700" dirty="0"/>
              <a:t>Produce Scheduled Reports</a:t>
            </a:r>
          </a:p>
        </p:txBody>
      </p:sp>
      <p:sp>
        <p:nvSpPr>
          <p:cNvPr id="3121" name="Rectangle 146"/>
          <p:cNvSpPr>
            <a:spLocks noChangeArrowheads="1"/>
          </p:cNvSpPr>
          <p:nvPr/>
        </p:nvSpPr>
        <p:spPr bwMode="auto">
          <a:xfrm>
            <a:off x="5099050" y="2190750"/>
            <a:ext cx="92075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Maintain Data </a:t>
            </a:r>
            <a:r>
              <a:rPr lang="en-US" sz="700" dirty="0" smtClean="0"/>
              <a:t>for </a:t>
            </a:r>
            <a:r>
              <a:rPr lang="en-US" sz="700" dirty="0"/>
              <a:t>Ad Hoc Reporting</a:t>
            </a:r>
          </a:p>
        </p:txBody>
      </p:sp>
      <p:sp>
        <p:nvSpPr>
          <p:cNvPr id="3122" name="Rectangle 147"/>
          <p:cNvSpPr>
            <a:spLocks noChangeArrowheads="1"/>
          </p:cNvSpPr>
          <p:nvPr/>
        </p:nvSpPr>
        <p:spPr bwMode="auto">
          <a:xfrm>
            <a:off x="5118100" y="2682875"/>
            <a:ext cx="876300" cy="423863"/>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Run Desired Ad Hoc Reports</a:t>
            </a:r>
          </a:p>
        </p:txBody>
      </p:sp>
      <p:sp>
        <p:nvSpPr>
          <p:cNvPr id="3123" name="Rectangle 148"/>
          <p:cNvSpPr>
            <a:spLocks noChangeArrowheads="1"/>
          </p:cNvSpPr>
          <p:nvPr/>
        </p:nvSpPr>
        <p:spPr bwMode="auto">
          <a:xfrm>
            <a:off x="5118100" y="3175000"/>
            <a:ext cx="876300" cy="423863"/>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Benefit </a:t>
            </a:r>
            <a:r>
              <a:rPr lang="en-US" sz="700" dirty="0" smtClean="0"/>
              <a:t>Premium </a:t>
            </a:r>
            <a:r>
              <a:rPr lang="en-US" sz="700" dirty="0"/>
              <a:t>Reporting</a:t>
            </a:r>
          </a:p>
        </p:txBody>
      </p:sp>
      <p:sp>
        <p:nvSpPr>
          <p:cNvPr id="3124" name="Rectangle 149"/>
          <p:cNvSpPr>
            <a:spLocks noChangeArrowheads="1"/>
          </p:cNvSpPr>
          <p:nvPr/>
        </p:nvSpPr>
        <p:spPr bwMode="auto">
          <a:xfrm>
            <a:off x="5118100" y="36703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Medicare Part D Reporting</a:t>
            </a:r>
          </a:p>
        </p:txBody>
      </p:sp>
      <p:sp>
        <p:nvSpPr>
          <p:cNvPr id="3125" name="Line 153"/>
          <p:cNvSpPr>
            <a:spLocks noChangeShapeType="1"/>
          </p:cNvSpPr>
          <p:nvPr/>
        </p:nvSpPr>
        <p:spPr bwMode="auto">
          <a:xfrm>
            <a:off x="6530976" y="1287463"/>
            <a:ext cx="0" cy="43735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3126" name="Rectangle 154"/>
          <p:cNvSpPr>
            <a:spLocks noChangeArrowheads="1"/>
          </p:cNvSpPr>
          <p:nvPr/>
        </p:nvSpPr>
        <p:spPr bwMode="auto">
          <a:xfrm>
            <a:off x="6097588" y="1211263"/>
            <a:ext cx="914400" cy="423862"/>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Evidence of Insurability  (EOI</a:t>
            </a:r>
            <a:r>
              <a:rPr lang="en-US" sz="700" dirty="0" smtClean="0"/>
              <a:t>) Approvals/Denials</a:t>
            </a:r>
            <a:endParaRPr lang="en-US" sz="700" dirty="0"/>
          </a:p>
        </p:txBody>
      </p:sp>
      <p:sp>
        <p:nvSpPr>
          <p:cNvPr id="3127" name="Rectangle 155"/>
          <p:cNvSpPr>
            <a:spLocks noChangeArrowheads="1"/>
          </p:cNvSpPr>
          <p:nvPr/>
        </p:nvSpPr>
        <p:spPr bwMode="auto">
          <a:xfrm>
            <a:off x="6116638" y="17002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Verify Disabled Dependent Status</a:t>
            </a:r>
          </a:p>
        </p:txBody>
      </p:sp>
      <p:sp>
        <p:nvSpPr>
          <p:cNvPr id="3128" name="Rectangle 156"/>
          <p:cNvSpPr>
            <a:spLocks noChangeArrowheads="1"/>
          </p:cNvSpPr>
          <p:nvPr/>
        </p:nvSpPr>
        <p:spPr bwMode="auto">
          <a:xfrm>
            <a:off x="6109525" y="2685225"/>
            <a:ext cx="876300" cy="423862"/>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Process QMSCO Dependents</a:t>
            </a:r>
          </a:p>
        </p:txBody>
      </p:sp>
      <p:sp>
        <p:nvSpPr>
          <p:cNvPr id="3129" name="Rectangle 157"/>
          <p:cNvSpPr>
            <a:spLocks noChangeArrowheads="1"/>
          </p:cNvSpPr>
          <p:nvPr/>
        </p:nvSpPr>
        <p:spPr bwMode="auto">
          <a:xfrm>
            <a:off x="6109525" y="3177350"/>
            <a:ext cx="889000" cy="423862"/>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Process Domestic Partner Affidavits</a:t>
            </a:r>
          </a:p>
        </p:txBody>
      </p:sp>
      <p:sp>
        <p:nvSpPr>
          <p:cNvPr id="3130" name="Rectangle 158"/>
          <p:cNvSpPr>
            <a:spLocks noChangeArrowheads="1"/>
          </p:cNvSpPr>
          <p:nvPr/>
        </p:nvSpPr>
        <p:spPr bwMode="auto">
          <a:xfrm>
            <a:off x="6109525" y="3669475"/>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Drop Overage Dependents from Coverage</a:t>
            </a:r>
          </a:p>
        </p:txBody>
      </p:sp>
      <p:sp>
        <p:nvSpPr>
          <p:cNvPr id="3131" name="Rectangle 159"/>
          <p:cNvSpPr>
            <a:spLocks noChangeArrowheads="1"/>
          </p:cNvSpPr>
          <p:nvPr/>
        </p:nvSpPr>
        <p:spPr bwMode="auto">
          <a:xfrm>
            <a:off x="6109525" y="4164775"/>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 &amp; Maintain Eligibility</a:t>
            </a:r>
          </a:p>
        </p:txBody>
      </p:sp>
      <p:sp>
        <p:nvSpPr>
          <p:cNvPr id="3132" name="Line 163"/>
          <p:cNvSpPr>
            <a:spLocks noChangeShapeType="1"/>
          </p:cNvSpPr>
          <p:nvPr/>
        </p:nvSpPr>
        <p:spPr bwMode="auto">
          <a:xfrm>
            <a:off x="7545388" y="1209674"/>
            <a:ext cx="18288" cy="40481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3133" name="Rectangle 164"/>
          <p:cNvSpPr>
            <a:spLocks noChangeArrowheads="1"/>
          </p:cNvSpPr>
          <p:nvPr/>
        </p:nvSpPr>
        <p:spPr bwMode="auto">
          <a:xfrm>
            <a:off x="7119938" y="121126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Schedule and run Payroll Deduction File</a:t>
            </a:r>
          </a:p>
        </p:txBody>
      </p:sp>
      <p:sp>
        <p:nvSpPr>
          <p:cNvPr id="3134" name="Rectangle 165"/>
          <p:cNvSpPr>
            <a:spLocks noChangeArrowheads="1"/>
          </p:cNvSpPr>
          <p:nvPr/>
        </p:nvSpPr>
        <p:spPr bwMode="auto">
          <a:xfrm>
            <a:off x="7119938" y="170021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 Employee Cost of Coverage</a:t>
            </a:r>
          </a:p>
        </p:txBody>
      </p:sp>
      <p:sp>
        <p:nvSpPr>
          <p:cNvPr id="3135" name="Rectangle 166"/>
          <p:cNvSpPr>
            <a:spLocks noChangeArrowheads="1"/>
          </p:cNvSpPr>
          <p:nvPr/>
        </p:nvSpPr>
        <p:spPr bwMode="auto">
          <a:xfrm>
            <a:off x="7119938" y="219233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 Employer Cost of Coverage</a:t>
            </a:r>
          </a:p>
        </p:txBody>
      </p:sp>
      <p:sp>
        <p:nvSpPr>
          <p:cNvPr id="3136" name="Rectangle 167"/>
          <p:cNvSpPr>
            <a:spLocks noChangeArrowheads="1"/>
          </p:cNvSpPr>
          <p:nvPr/>
        </p:nvSpPr>
        <p:spPr bwMode="auto">
          <a:xfrm>
            <a:off x="7119938" y="268446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ASO Fees</a:t>
            </a:r>
          </a:p>
        </p:txBody>
      </p:sp>
      <p:sp>
        <p:nvSpPr>
          <p:cNvPr id="3137" name="Rectangle 168"/>
          <p:cNvSpPr>
            <a:spLocks noChangeArrowheads="1"/>
          </p:cNvSpPr>
          <p:nvPr/>
        </p:nvSpPr>
        <p:spPr bwMode="auto">
          <a:xfrm>
            <a:off x="7119938" y="3176588"/>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a:r>
              <a:rPr lang="en-US" sz="700" dirty="0"/>
              <a:t>Calculate Retroactive Deductions</a:t>
            </a:r>
          </a:p>
        </p:txBody>
      </p:sp>
      <p:sp>
        <p:nvSpPr>
          <p:cNvPr id="3138" name="Rectangle 169"/>
          <p:cNvSpPr>
            <a:spLocks noChangeArrowheads="1"/>
          </p:cNvSpPr>
          <p:nvPr/>
        </p:nvSpPr>
        <p:spPr bwMode="auto">
          <a:xfrm>
            <a:off x="7094538" y="3671888"/>
            <a:ext cx="9017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 Imputed Income for Life Insurance</a:t>
            </a:r>
          </a:p>
        </p:txBody>
      </p:sp>
      <p:sp>
        <p:nvSpPr>
          <p:cNvPr id="3139" name="Rectangle 170"/>
          <p:cNvSpPr>
            <a:spLocks noChangeArrowheads="1"/>
          </p:cNvSpPr>
          <p:nvPr/>
        </p:nvSpPr>
        <p:spPr bwMode="auto">
          <a:xfrm>
            <a:off x="7119938" y="415925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a:t>
            </a:r>
          </a:p>
          <a:p>
            <a:pPr algn="ctr" eaLnBrk="1" hangingPunct="1"/>
            <a:r>
              <a:rPr lang="en-US" sz="700" dirty="0"/>
              <a:t>Imputed Income for Domestic Partners</a:t>
            </a:r>
          </a:p>
        </p:txBody>
      </p:sp>
      <p:sp>
        <p:nvSpPr>
          <p:cNvPr id="3140" name="Line 173"/>
          <p:cNvSpPr>
            <a:spLocks noChangeShapeType="1"/>
          </p:cNvSpPr>
          <p:nvPr/>
        </p:nvSpPr>
        <p:spPr bwMode="auto">
          <a:xfrm>
            <a:off x="8550275" y="1285875"/>
            <a:ext cx="3175" cy="5181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3141" name="Rectangle 174"/>
          <p:cNvSpPr>
            <a:spLocks noChangeArrowheads="1"/>
          </p:cNvSpPr>
          <p:nvPr/>
        </p:nvSpPr>
        <p:spPr bwMode="auto">
          <a:xfrm>
            <a:off x="8115300" y="12096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Disaster Recovery &amp; Contingency Planning</a:t>
            </a:r>
          </a:p>
        </p:txBody>
      </p:sp>
      <p:sp>
        <p:nvSpPr>
          <p:cNvPr id="3142" name="Rectangle 175"/>
          <p:cNvSpPr>
            <a:spLocks noChangeArrowheads="1"/>
          </p:cNvSpPr>
          <p:nvPr/>
        </p:nvSpPr>
        <p:spPr bwMode="auto">
          <a:xfrm>
            <a:off x="8115300" y="16986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smtClean="0"/>
              <a:t>Maintain Section 125/HIPAA Compliance</a:t>
            </a:r>
            <a:endParaRPr lang="en-US" sz="700" dirty="0"/>
          </a:p>
        </p:txBody>
      </p:sp>
      <p:sp>
        <p:nvSpPr>
          <p:cNvPr id="3143" name="Rectangle 176"/>
          <p:cNvSpPr>
            <a:spLocks noChangeArrowheads="1"/>
          </p:cNvSpPr>
          <p:nvPr/>
        </p:nvSpPr>
        <p:spPr bwMode="auto">
          <a:xfrm>
            <a:off x="8115300" y="219075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smtClean="0"/>
              <a:t>Provide Administrator Portal</a:t>
            </a:r>
            <a:endParaRPr lang="en-US" sz="700" dirty="0"/>
          </a:p>
        </p:txBody>
      </p:sp>
      <p:sp>
        <p:nvSpPr>
          <p:cNvPr id="3144" name="Rectangle 177"/>
          <p:cNvSpPr>
            <a:spLocks noChangeArrowheads="1"/>
          </p:cNvSpPr>
          <p:nvPr/>
        </p:nvSpPr>
        <p:spPr bwMode="auto">
          <a:xfrm>
            <a:off x="8115300" y="26828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Run Scheduled Processes</a:t>
            </a:r>
          </a:p>
        </p:txBody>
      </p:sp>
      <p:sp>
        <p:nvSpPr>
          <p:cNvPr id="3145" name="Rectangle 178"/>
          <p:cNvSpPr>
            <a:spLocks noChangeArrowheads="1"/>
          </p:cNvSpPr>
          <p:nvPr/>
        </p:nvSpPr>
        <p:spPr bwMode="auto">
          <a:xfrm>
            <a:off x="8115300" y="3175000"/>
            <a:ext cx="876300" cy="423863"/>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Monitor Scheduled Processes for Completion</a:t>
            </a:r>
          </a:p>
        </p:txBody>
      </p:sp>
      <p:sp>
        <p:nvSpPr>
          <p:cNvPr id="3146" name="Rectangle 179"/>
          <p:cNvSpPr>
            <a:spLocks noChangeArrowheads="1"/>
          </p:cNvSpPr>
          <p:nvPr/>
        </p:nvSpPr>
        <p:spPr bwMode="auto">
          <a:xfrm>
            <a:off x="8115300" y="36703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Maintain System Components</a:t>
            </a:r>
          </a:p>
        </p:txBody>
      </p:sp>
      <p:sp>
        <p:nvSpPr>
          <p:cNvPr id="3147" name="Rectangle 180"/>
          <p:cNvSpPr>
            <a:spLocks noChangeArrowheads="1"/>
          </p:cNvSpPr>
          <p:nvPr/>
        </p:nvSpPr>
        <p:spPr bwMode="auto">
          <a:xfrm>
            <a:off x="8115300" y="416718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Update System Configuration as Required</a:t>
            </a:r>
          </a:p>
        </p:txBody>
      </p:sp>
      <p:sp>
        <p:nvSpPr>
          <p:cNvPr id="3148" name="Rectangle 181"/>
          <p:cNvSpPr>
            <a:spLocks noChangeArrowheads="1"/>
          </p:cNvSpPr>
          <p:nvPr/>
        </p:nvSpPr>
        <p:spPr bwMode="auto">
          <a:xfrm>
            <a:off x="8115300" y="465931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Deploy System Upgrades</a:t>
            </a:r>
          </a:p>
        </p:txBody>
      </p:sp>
      <p:sp>
        <p:nvSpPr>
          <p:cNvPr id="3149" name="Rectangle 205"/>
          <p:cNvSpPr>
            <a:spLocks noChangeArrowheads="1"/>
          </p:cNvSpPr>
          <p:nvPr/>
        </p:nvSpPr>
        <p:spPr bwMode="auto">
          <a:xfrm>
            <a:off x="109538" y="566102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Medicare Eligibility</a:t>
            </a:r>
          </a:p>
        </p:txBody>
      </p:sp>
      <p:sp>
        <p:nvSpPr>
          <p:cNvPr id="3151" name="Rectangle 180"/>
          <p:cNvSpPr>
            <a:spLocks noChangeArrowheads="1"/>
          </p:cNvSpPr>
          <p:nvPr/>
        </p:nvSpPr>
        <p:spPr bwMode="auto">
          <a:xfrm>
            <a:off x="8124825" y="5153025"/>
            <a:ext cx="876300" cy="423863"/>
          </a:xfrm>
          <a:prstGeom prst="rect">
            <a:avLst/>
          </a:prstGeom>
          <a:solidFill>
            <a:srgbClr val="FFFF99"/>
          </a:solidFill>
          <a:ln w="19050">
            <a:solidFill>
              <a:schemeClr val="tx1"/>
            </a:solidFill>
            <a:miter lim="800000"/>
            <a:headEnd/>
            <a:tailEnd/>
          </a:ln>
        </p:spPr>
        <p:txBody>
          <a:bodyPr anchor="ctr"/>
          <a:lstStyle/>
          <a:p>
            <a:pPr algn="ctr" eaLnBrk="1" hangingPunct="1"/>
            <a:r>
              <a:rPr lang="en-US" sz="700" dirty="0"/>
              <a:t>Health Care Reform</a:t>
            </a:r>
          </a:p>
        </p:txBody>
      </p:sp>
      <p:sp>
        <p:nvSpPr>
          <p:cNvPr id="3152" name="Rectangle 181"/>
          <p:cNvSpPr>
            <a:spLocks noChangeArrowheads="1"/>
          </p:cNvSpPr>
          <p:nvPr/>
        </p:nvSpPr>
        <p:spPr bwMode="auto">
          <a:xfrm>
            <a:off x="8124825" y="5654675"/>
            <a:ext cx="876300" cy="423863"/>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Spending </a:t>
            </a:r>
            <a:r>
              <a:rPr lang="en-US" sz="700" dirty="0" smtClean="0"/>
              <a:t>/ Savings Account </a:t>
            </a:r>
            <a:r>
              <a:rPr lang="en-US" sz="700" dirty="0"/>
              <a:t>Administration</a:t>
            </a:r>
          </a:p>
        </p:txBody>
      </p:sp>
      <p:sp>
        <p:nvSpPr>
          <p:cNvPr id="3153" name="Rectangle 181"/>
          <p:cNvSpPr>
            <a:spLocks noChangeArrowheads="1"/>
          </p:cNvSpPr>
          <p:nvPr/>
        </p:nvSpPr>
        <p:spPr bwMode="auto">
          <a:xfrm>
            <a:off x="8124825" y="614045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Form 5500 Preparation</a:t>
            </a:r>
          </a:p>
        </p:txBody>
      </p:sp>
      <p:sp>
        <p:nvSpPr>
          <p:cNvPr id="3154" name="Rectangle 129"/>
          <p:cNvSpPr>
            <a:spLocks noChangeArrowheads="1"/>
          </p:cNvSpPr>
          <p:nvPr/>
        </p:nvSpPr>
        <p:spPr bwMode="auto">
          <a:xfrm>
            <a:off x="3124200" y="4165600"/>
            <a:ext cx="876300" cy="423863"/>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Web Chat and Email</a:t>
            </a:r>
          </a:p>
        </p:txBody>
      </p:sp>
      <p:sp>
        <p:nvSpPr>
          <p:cNvPr id="3155" name="Rectangle 130"/>
          <p:cNvSpPr>
            <a:spLocks noChangeArrowheads="1"/>
          </p:cNvSpPr>
          <p:nvPr/>
        </p:nvSpPr>
        <p:spPr bwMode="auto">
          <a:xfrm>
            <a:off x="3124200" y="4662488"/>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a:r>
              <a:rPr lang="en-US" sz="700" dirty="0"/>
              <a:t>Provide Plan Materials to Employees</a:t>
            </a:r>
          </a:p>
        </p:txBody>
      </p:sp>
      <p:sp>
        <p:nvSpPr>
          <p:cNvPr id="3156" name="Rectangle 138"/>
          <p:cNvSpPr>
            <a:spLocks noChangeArrowheads="1"/>
          </p:cNvSpPr>
          <p:nvPr/>
        </p:nvSpPr>
        <p:spPr bwMode="auto">
          <a:xfrm>
            <a:off x="4114800" y="3660775"/>
            <a:ext cx="876300" cy="423863"/>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a:t>Single Sign-on Integration with Third Parties</a:t>
            </a:r>
          </a:p>
        </p:txBody>
      </p:sp>
      <p:sp>
        <p:nvSpPr>
          <p:cNvPr id="3157" name="Rectangle 159"/>
          <p:cNvSpPr>
            <a:spLocks noChangeArrowheads="1"/>
          </p:cNvSpPr>
          <p:nvPr/>
        </p:nvSpPr>
        <p:spPr bwMode="auto">
          <a:xfrm>
            <a:off x="6109525" y="4660075"/>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Annual or Ongoing Dependent Audit</a:t>
            </a:r>
          </a:p>
        </p:txBody>
      </p:sp>
      <p:sp>
        <p:nvSpPr>
          <p:cNvPr id="3158" name="Rectangle 159"/>
          <p:cNvSpPr>
            <a:spLocks noChangeArrowheads="1"/>
          </p:cNvSpPr>
          <p:nvPr/>
        </p:nvSpPr>
        <p:spPr bwMode="auto">
          <a:xfrm>
            <a:off x="6109525" y="5145850"/>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Dependent Audit Result Processing</a:t>
            </a:r>
          </a:p>
        </p:txBody>
      </p:sp>
      <p:sp>
        <p:nvSpPr>
          <p:cNvPr id="3161" name="Rectangle 130"/>
          <p:cNvSpPr>
            <a:spLocks noChangeArrowheads="1"/>
          </p:cNvSpPr>
          <p:nvPr/>
        </p:nvSpPr>
        <p:spPr bwMode="auto">
          <a:xfrm>
            <a:off x="3124200" y="51593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Provide Plan Materials to Employees</a:t>
            </a:r>
          </a:p>
        </p:txBody>
      </p:sp>
      <p:sp>
        <p:nvSpPr>
          <p:cNvPr id="3162" name="Rectangle 129"/>
          <p:cNvSpPr>
            <a:spLocks noChangeArrowheads="1"/>
          </p:cNvSpPr>
          <p:nvPr/>
        </p:nvSpPr>
        <p:spPr bwMode="auto">
          <a:xfrm>
            <a:off x="3128963" y="51562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Core and Clinical Advocacy Services</a:t>
            </a:r>
          </a:p>
        </p:txBody>
      </p:sp>
      <p:sp>
        <p:nvSpPr>
          <p:cNvPr id="3163" name="Rectangle 130"/>
          <p:cNvSpPr>
            <a:spLocks noChangeArrowheads="1"/>
          </p:cNvSpPr>
          <p:nvPr/>
        </p:nvSpPr>
        <p:spPr bwMode="auto">
          <a:xfrm>
            <a:off x="3128963" y="565308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smtClean="0"/>
              <a:t>Mobile-enabled web site</a:t>
            </a:r>
            <a:endParaRPr lang="en-US" sz="700" dirty="0"/>
          </a:p>
        </p:txBody>
      </p:sp>
      <p:sp>
        <p:nvSpPr>
          <p:cNvPr id="3164" name="Rectangle 111"/>
          <p:cNvSpPr>
            <a:spLocks noChangeArrowheads="1"/>
          </p:cNvSpPr>
          <p:nvPr/>
        </p:nvSpPr>
        <p:spPr bwMode="auto">
          <a:xfrm>
            <a:off x="1111250" y="4648200"/>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COBRA / HIPAA </a:t>
            </a:r>
            <a:r>
              <a:rPr lang="en-US" sz="700" dirty="0" smtClean="0"/>
              <a:t>Administration</a:t>
            </a:r>
          </a:p>
        </p:txBody>
      </p:sp>
      <p:sp>
        <p:nvSpPr>
          <p:cNvPr id="3165" name="Rectangle 111"/>
          <p:cNvSpPr>
            <a:spLocks noChangeArrowheads="1"/>
          </p:cNvSpPr>
          <p:nvPr/>
        </p:nvSpPr>
        <p:spPr bwMode="auto">
          <a:xfrm>
            <a:off x="1111250" y="5133975"/>
            <a:ext cx="876300" cy="423862"/>
          </a:xfrm>
          <a:prstGeom prst="rect">
            <a:avLst/>
          </a:prstGeom>
          <a:solidFill>
            <a:schemeClr val="accent2">
              <a:lumMod val="20000"/>
              <a:lumOff val="80000"/>
            </a:schemeClr>
          </a:solidFill>
          <a:ln w="19050">
            <a:solidFill>
              <a:srgbClr val="000000"/>
            </a:solidFill>
            <a:miter lim="800000"/>
            <a:headEnd/>
            <a:tailEnd/>
          </a:ln>
        </p:spPr>
        <p:txBody>
          <a:bodyPr anchor="ctr"/>
          <a:lstStyle/>
          <a:p>
            <a:pPr algn="ctr" eaLnBrk="1" hangingPunct="1"/>
            <a:r>
              <a:rPr lang="en-US" sz="700" dirty="0"/>
              <a:t>Direct Billing </a:t>
            </a:r>
            <a:r>
              <a:rPr lang="en-US" sz="700" dirty="0" smtClean="0"/>
              <a:t>Administration</a:t>
            </a:r>
            <a:endParaRPr lang="en-US" sz="700" dirty="0"/>
          </a:p>
        </p:txBody>
      </p:sp>
      <p:sp>
        <p:nvSpPr>
          <p:cNvPr id="3166" name="Rectangle 149"/>
          <p:cNvSpPr>
            <a:spLocks noChangeArrowheads="1"/>
          </p:cNvSpPr>
          <p:nvPr/>
        </p:nvSpPr>
        <p:spPr bwMode="auto">
          <a:xfrm>
            <a:off x="5114925" y="41656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Annual Enrollment Migration Reporting</a:t>
            </a:r>
          </a:p>
        </p:txBody>
      </p:sp>
      <p:sp>
        <p:nvSpPr>
          <p:cNvPr id="3167" name="Rectangle 122"/>
          <p:cNvSpPr>
            <a:spLocks noChangeArrowheads="1"/>
          </p:cNvSpPr>
          <p:nvPr/>
        </p:nvSpPr>
        <p:spPr bwMode="auto">
          <a:xfrm>
            <a:off x="2114550" y="56530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Process Returned Mail</a:t>
            </a:r>
          </a:p>
        </p:txBody>
      </p:sp>
      <p:sp>
        <p:nvSpPr>
          <p:cNvPr id="96" name="Rectangle 130"/>
          <p:cNvSpPr>
            <a:spLocks noChangeArrowheads="1"/>
          </p:cNvSpPr>
          <p:nvPr/>
        </p:nvSpPr>
        <p:spPr bwMode="auto">
          <a:xfrm>
            <a:off x="1108075" y="5624513"/>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Claims and Appeals Management</a:t>
            </a:r>
          </a:p>
        </p:txBody>
      </p:sp>
      <p:sp>
        <p:nvSpPr>
          <p:cNvPr id="98" name="Rectangle 156"/>
          <p:cNvSpPr>
            <a:spLocks noChangeArrowheads="1"/>
          </p:cNvSpPr>
          <p:nvPr/>
        </p:nvSpPr>
        <p:spPr bwMode="auto">
          <a:xfrm>
            <a:off x="6122225" y="5659284"/>
            <a:ext cx="876300" cy="423862"/>
          </a:xfrm>
          <a:prstGeom prst="rect">
            <a:avLst/>
          </a:prstGeom>
          <a:solidFill>
            <a:schemeClr val="bg1"/>
          </a:solidFill>
          <a:ln w="19050">
            <a:solidFill>
              <a:schemeClr val="tx1"/>
            </a:solidFill>
            <a:miter lim="800000"/>
            <a:headEnd/>
            <a:tailEnd/>
          </a:ln>
        </p:spPr>
        <p:txBody>
          <a:bodyPr anchor="ctr"/>
          <a:lstStyle/>
          <a:p>
            <a:pPr algn="ctr" eaLnBrk="1" hangingPunct="1"/>
            <a:r>
              <a:rPr lang="en-US" sz="700" dirty="0" smtClean="0"/>
              <a:t>Qualify Court Orders</a:t>
            </a:r>
            <a:endParaRPr lang="en-US" sz="700" dirty="0"/>
          </a:p>
        </p:txBody>
      </p:sp>
      <p:sp>
        <p:nvSpPr>
          <p:cNvPr id="99" name="Rectangle 155"/>
          <p:cNvSpPr>
            <a:spLocks noChangeArrowheads="1"/>
          </p:cNvSpPr>
          <p:nvPr/>
        </p:nvSpPr>
        <p:spPr bwMode="auto">
          <a:xfrm>
            <a:off x="6115050" y="2192338"/>
            <a:ext cx="876300" cy="423862"/>
          </a:xfrm>
          <a:prstGeom prst="rect">
            <a:avLst/>
          </a:prstGeom>
          <a:solidFill>
            <a:schemeClr val="accent2">
              <a:lumMod val="20000"/>
              <a:lumOff val="80000"/>
            </a:schemeClr>
          </a:solidFill>
          <a:ln w="19050">
            <a:solidFill>
              <a:schemeClr val="tx1"/>
            </a:solidFill>
            <a:miter lim="800000"/>
            <a:headEnd/>
            <a:tailEnd/>
          </a:ln>
        </p:spPr>
        <p:txBody>
          <a:bodyPr anchor="ctr"/>
          <a:lstStyle/>
          <a:p>
            <a:pPr algn="ctr"/>
            <a:r>
              <a:rPr lang="en-US" sz="700" dirty="0"/>
              <a:t>Verify Dependent / Student Status</a:t>
            </a:r>
          </a:p>
        </p:txBody>
      </p:sp>
      <p:sp>
        <p:nvSpPr>
          <p:cNvPr id="100" name="Rectangle 205"/>
          <p:cNvSpPr>
            <a:spLocks noChangeArrowheads="1"/>
          </p:cNvSpPr>
          <p:nvPr/>
        </p:nvSpPr>
        <p:spPr bwMode="auto">
          <a:xfrm>
            <a:off x="109538" y="6151563"/>
            <a:ext cx="876300" cy="423863"/>
          </a:xfrm>
          <a:prstGeom prst="rect">
            <a:avLst/>
          </a:prstGeom>
          <a:solidFill>
            <a:srgbClr val="FFFF99"/>
          </a:solidFill>
          <a:ln w="19050">
            <a:solidFill>
              <a:srgbClr val="000000"/>
            </a:solidFill>
            <a:miter lim="800000"/>
            <a:headEnd/>
            <a:tailEnd/>
          </a:ln>
        </p:spPr>
        <p:txBody>
          <a:bodyPr anchor="ctr"/>
          <a:lstStyle/>
          <a:p>
            <a:pPr algn="ctr" eaLnBrk="1" hangingPunct="1"/>
            <a:r>
              <a:rPr lang="en-US" sz="700" dirty="0" smtClean="0"/>
              <a:t>Finalize / Default Past Due Events</a:t>
            </a:r>
            <a:endParaRPr lang="en-US" sz="700" dirty="0"/>
          </a:p>
        </p:txBody>
      </p:sp>
      <p:sp>
        <p:nvSpPr>
          <p:cNvPr id="102" name="Rectangle 170"/>
          <p:cNvSpPr>
            <a:spLocks noChangeArrowheads="1"/>
          </p:cNvSpPr>
          <p:nvPr/>
        </p:nvSpPr>
        <p:spPr bwMode="auto">
          <a:xfrm>
            <a:off x="7125526" y="4648199"/>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smtClean="0"/>
              <a:t>Schedule &amp; Run Carrier Eligibility</a:t>
            </a:r>
            <a:endParaRPr lang="en-US" sz="700" dirty="0"/>
          </a:p>
        </p:txBody>
      </p:sp>
      <p:sp>
        <p:nvSpPr>
          <p:cNvPr id="103" name="Rectangle 170"/>
          <p:cNvSpPr>
            <a:spLocks noChangeArrowheads="1"/>
          </p:cNvSpPr>
          <p:nvPr/>
        </p:nvSpPr>
        <p:spPr bwMode="auto">
          <a:xfrm>
            <a:off x="7125526" y="5143499"/>
            <a:ext cx="876300" cy="423863"/>
          </a:xfrm>
          <a:prstGeom prst="rect">
            <a:avLst/>
          </a:prstGeom>
          <a:solidFill>
            <a:srgbClr val="FFFF99"/>
          </a:solidFill>
          <a:ln w="19050">
            <a:solidFill>
              <a:schemeClr val="tx1"/>
            </a:solidFill>
            <a:miter lim="800000"/>
            <a:headEnd/>
            <a:tailEnd/>
          </a:ln>
        </p:spPr>
        <p:txBody>
          <a:bodyPr anchor="ctr"/>
          <a:lstStyle/>
          <a:p>
            <a:pPr algn="ctr" eaLnBrk="1" hangingPunct="1"/>
            <a:r>
              <a:rPr lang="en-US" sz="700" dirty="0"/>
              <a:t>Manage Interface Errors</a:t>
            </a:r>
          </a:p>
        </p:txBody>
      </p:sp>
      <p:sp>
        <p:nvSpPr>
          <p:cNvPr id="104" name="Rectangle 106"/>
          <p:cNvSpPr>
            <a:spLocks noChangeArrowheads="1"/>
          </p:cNvSpPr>
          <p:nvPr/>
        </p:nvSpPr>
        <p:spPr bwMode="auto">
          <a:xfrm>
            <a:off x="1114425" y="6140451"/>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Finalizing Non-Self Service Events</a:t>
            </a:r>
          </a:p>
        </p:txBody>
      </p:sp>
      <p:grpSp>
        <p:nvGrpSpPr>
          <p:cNvPr id="107" name="Group 106"/>
          <p:cNvGrpSpPr/>
          <p:nvPr/>
        </p:nvGrpSpPr>
        <p:grpSpPr>
          <a:xfrm>
            <a:off x="118454" y="762000"/>
            <a:ext cx="8949346" cy="319074"/>
            <a:chOff x="118454" y="514349"/>
            <a:chExt cx="8949346" cy="319074"/>
          </a:xfrm>
        </p:grpSpPr>
        <p:sp>
          <p:nvSpPr>
            <p:cNvPr id="108" name="Rectangle 94"/>
            <p:cNvSpPr>
              <a:spLocks noChangeArrowheads="1"/>
            </p:cNvSpPr>
            <p:nvPr/>
          </p:nvSpPr>
          <p:spPr bwMode="auto">
            <a:xfrm>
              <a:off x="118454" y="514351"/>
              <a:ext cx="8869979" cy="319072"/>
            </a:xfrm>
            <a:prstGeom prst="rect">
              <a:avLst/>
            </a:prstGeom>
            <a:solidFill>
              <a:srgbClr val="4D4F53"/>
            </a:solidFill>
            <a:ln w="9525">
              <a:noFill/>
              <a:miter lim="800000"/>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FFFFFF"/>
                </a:solidFill>
                <a:effectLst/>
                <a:uLnTx/>
                <a:uFillTx/>
                <a:latin typeface="Arial" pitchFamily="34" charset="0"/>
                <a:ea typeface="ＭＳ Ｐゴシック" pitchFamily="34" charset="-128"/>
              </a:endParaRPr>
            </a:p>
          </p:txBody>
        </p:sp>
        <p:sp>
          <p:nvSpPr>
            <p:cNvPr id="109" name="Rectangle 94"/>
            <p:cNvSpPr>
              <a:spLocks noChangeArrowheads="1"/>
            </p:cNvSpPr>
            <p:nvPr/>
          </p:nvSpPr>
          <p:spPr bwMode="auto">
            <a:xfrm>
              <a:off x="152400" y="515525"/>
              <a:ext cx="914400" cy="317897"/>
            </a:xfrm>
            <a:prstGeom prst="rect">
              <a:avLst/>
            </a:prstGeom>
            <a:solidFill>
              <a:srgbClr val="4D4F53">
                <a:alpha val="60000"/>
              </a:srgbClr>
            </a:solidFill>
            <a:ln w="9525">
              <a:noFill/>
              <a:miter lim="800000"/>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Arial Narrow" pitchFamily="34" charset="0"/>
                </a:rPr>
                <a:t>Event Processing</a:t>
              </a:r>
            </a:p>
          </p:txBody>
        </p:sp>
        <p:sp>
          <p:nvSpPr>
            <p:cNvPr id="110" name="Rectangle 104"/>
            <p:cNvSpPr>
              <a:spLocks noChangeArrowheads="1"/>
            </p:cNvSpPr>
            <p:nvPr/>
          </p:nvSpPr>
          <p:spPr bwMode="auto">
            <a:xfrm>
              <a:off x="1066800" y="515525"/>
              <a:ext cx="1125537"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rPr>
                <a:t>Administrative Tasks</a:t>
              </a:r>
            </a:p>
          </p:txBody>
        </p:sp>
        <p:sp>
          <p:nvSpPr>
            <p:cNvPr id="111" name="Rectangle 104"/>
            <p:cNvSpPr>
              <a:spLocks noChangeArrowheads="1"/>
            </p:cNvSpPr>
            <p:nvPr/>
          </p:nvSpPr>
          <p:spPr bwMode="auto">
            <a:xfrm>
              <a:off x="2171700" y="515525"/>
              <a:ext cx="87630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Communication</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2" name="Rectangle 104"/>
            <p:cNvSpPr>
              <a:spLocks noChangeArrowheads="1"/>
            </p:cNvSpPr>
            <p:nvPr/>
          </p:nvSpPr>
          <p:spPr bwMode="auto">
            <a:xfrm>
              <a:off x="3124200" y="515525"/>
              <a:ext cx="960071"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Employee Support</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3" name="Rectangle 104"/>
            <p:cNvSpPr>
              <a:spLocks noChangeArrowheads="1"/>
            </p:cNvSpPr>
            <p:nvPr/>
          </p:nvSpPr>
          <p:spPr bwMode="auto">
            <a:xfrm>
              <a:off x="4084271" y="515526"/>
              <a:ext cx="104775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Vendor Management</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4" name="Rectangle 104"/>
            <p:cNvSpPr>
              <a:spLocks noChangeArrowheads="1"/>
            </p:cNvSpPr>
            <p:nvPr/>
          </p:nvSpPr>
          <p:spPr bwMode="auto">
            <a:xfrm>
              <a:off x="5219700" y="515525"/>
              <a:ext cx="87630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Reporting</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5" name="Rectangle 104"/>
            <p:cNvSpPr>
              <a:spLocks noChangeArrowheads="1"/>
            </p:cNvSpPr>
            <p:nvPr/>
          </p:nvSpPr>
          <p:spPr bwMode="auto">
            <a:xfrm>
              <a:off x="6210300" y="514350"/>
              <a:ext cx="72390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Processing</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6" name="Rectangle 104"/>
            <p:cNvSpPr>
              <a:spLocks noChangeArrowheads="1"/>
            </p:cNvSpPr>
            <p:nvPr/>
          </p:nvSpPr>
          <p:spPr bwMode="auto">
            <a:xfrm>
              <a:off x="7067555" y="515525"/>
              <a:ext cx="1009645"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Interface Processing</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7" name="Rectangle 104"/>
            <p:cNvSpPr>
              <a:spLocks noChangeArrowheads="1"/>
            </p:cNvSpPr>
            <p:nvPr/>
          </p:nvSpPr>
          <p:spPr bwMode="auto">
            <a:xfrm>
              <a:off x="8156566" y="514349"/>
              <a:ext cx="911234" cy="319074"/>
            </a:xfrm>
            <a:prstGeom prst="rect">
              <a:avLst/>
            </a:prstGeom>
            <a:solidFill>
              <a:srgbClr val="4D4F53"/>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Maintenance &amp; Compliance</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grpSp>
      <p:sp>
        <p:nvSpPr>
          <p:cNvPr id="118" name="TextBox 117"/>
          <p:cNvSpPr txBox="1"/>
          <p:nvPr/>
        </p:nvSpPr>
        <p:spPr>
          <a:xfrm>
            <a:off x="6324600" y="6600874"/>
            <a:ext cx="2687880" cy="230832"/>
          </a:xfrm>
          <a:prstGeom prst="rect">
            <a:avLst/>
          </a:prstGeom>
          <a:noFill/>
        </p:spPr>
        <p:txBody>
          <a:bodyPr wrap="square" rtlCol="0">
            <a:spAutoFit/>
          </a:bodyPr>
          <a:lstStyle/>
          <a:p>
            <a:r>
              <a:rPr lang="en-US" sz="900" b="1" i="1" dirty="0" smtClean="0"/>
              <a:t>Actual </a:t>
            </a:r>
            <a:r>
              <a:rPr lang="en-US" sz="900" b="1" i="1" dirty="0"/>
              <a:t>s</a:t>
            </a:r>
            <a:r>
              <a:rPr lang="en-US" sz="900" b="1" i="1" dirty="0" smtClean="0"/>
              <a:t>ervices included will vary by vendor</a:t>
            </a:r>
            <a:endParaRPr lang="en-US" sz="900" b="1" i="1" dirty="0"/>
          </a:p>
        </p:txBody>
      </p:sp>
      <p:grpSp>
        <p:nvGrpSpPr>
          <p:cNvPr id="2" name="Group 1"/>
          <p:cNvGrpSpPr/>
          <p:nvPr/>
        </p:nvGrpSpPr>
        <p:grpSpPr>
          <a:xfrm>
            <a:off x="4197020" y="4854068"/>
            <a:ext cx="1752600" cy="1851532"/>
            <a:chOff x="4197020" y="4662327"/>
            <a:chExt cx="1752600" cy="1851532"/>
          </a:xfrm>
        </p:grpSpPr>
        <p:sp>
          <p:nvSpPr>
            <p:cNvPr id="106" name="Rectangle 130"/>
            <p:cNvSpPr>
              <a:spLocks noChangeArrowheads="1"/>
            </p:cNvSpPr>
            <p:nvPr/>
          </p:nvSpPr>
          <p:spPr bwMode="auto">
            <a:xfrm>
              <a:off x="4336127" y="5377656"/>
              <a:ext cx="1461093" cy="283369"/>
            </a:xfrm>
            <a:prstGeom prst="rect">
              <a:avLst/>
            </a:prstGeom>
            <a:solidFill>
              <a:schemeClr val="accent2">
                <a:lumMod val="20000"/>
                <a:lumOff val="80000"/>
              </a:schemeClr>
            </a:solidFill>
            <a:ln w="19050">
              <a:solidFill>
                <a:srgbClr val="000000"/>
              </a:solidFill>
              <a:miter lim="800000"/>
              <a:headEnd/>
              <a:tailEnd/>
            </a:ln>
          </p:spPr>
          <p:txBody>
            <a:bodyPr anchor="ctr"/>
            <a:lstStyle/>
            <a:p>
              <a:r>
                <a:rPr lang="en-US" sz="800" dirty="0" smtClean="0"/>
                <a:t>Optional at additional cost</a:t>
              </a:r>
              <a:endParaRPr lang="en-US" sz="800" dirty="0"/>
            </a:p>
          </p:txBody>
        </p:sp>
        <p:sp>
          <p:nvSpPr>
            <p:cNvPr id="121" name="Rectangle 130"/>
            <p:cNvSpPr>
              <a:spLocks noChangeArrowheads="1"/>
            </p:cNvSpPr>
            <p:nvPr/>
          </p:nvSpPr>
          <p:spPr bwMode="auto">
            <a:xfrm>
              <a:off x="4336127" y="5029200"/>
              <a:ext cx="1461093" cy="279400"/>
            </a:xfrm>
            <a:prstGeom prst="rect">
              <a:avLst/>
            </a:prstGeom>
            <a:solidFill>
              <a:schemeClr val="bg1"/>
            </a:solidFill>
            <a:ln w="19050">
              <a:solidFill>
                <a:srgbClr val="000000"/>
              </a:solidFill>
              <a:miter lim="800000"/>
              <a:headEnd/>
              <a:tailEnd/>
            </a:ln>
          </p:spPr>
          <p:txBody>
            <a:bodyPr anchor="ctr"/>
            <a:lstStyle/>
            <a:p>
              <a:pPr algn="ctr"/>
              <a:r>
                <a:rPr lang="en-US" sz="800" dirty="0" smtClean="0"/>
                <a:t>Client  responsibility</a:t>
              </a:r>
              <a:endParaRPr lang="en-US" sz="800" dirty="0"/>
            </a:p>
          </p:txBody>
        </p:sp>
        <p:sp>
          <p:nvSpPr>
            <p:cNvPr id="123" name="Rectangle 122"/>
            <p:cNvSpPr/>
            <p:nvPr/>
          </p:nvSpPr>
          <p:spPr bwMode="auto">
            <a:xfrm>
              <a:off x="4197020" y="4662327"/>
              <a:ext cx="1752600" cy="18515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08" charset="-128"/>
              </a:endParaRPr>
            </a:p>
          </p:txBody>
        </p:sp>
        <p:sp>
          <p:nvSpPr>
            <p:cNvPr id="125" name="Rectangle 130"/>
            <p:cNvSpPr>
              <a:spLocks noChangeArrowheads="1"/>
            </p:cNvSpPr>
            <p:nvPr/>
          </p:nvSpPr>
          <p:spPr bwMode="auto">
            <a:xfrm>
              <a:off x="4336127" y="6096000"/>
              <a:ext cx="1461093" cy="283369"/>
            </a:xfrm>
            <a:prstGeom prst="rect">
              <a:avLst/>
            </a:prstGeom>
            <a:solidFill>
              <a:srgbClr val="FFFF99"/>
            </a:solidFill>
            <a:ln w="19050">
              <a:solidFill>
                <a:srgbClr val="000000"/>
              </a:solidFill>
              <a:miter lim="800000"/>
              <a:headEnd/>
              <a:tailEnd/>
            </a:ln>
          </p:spPr>
          <p:txBody>
            <a:bodyPr anchor="ctr"/>
            <a:lstStyle/>
            <a:p>
              <a:r>
                <a:rPr lang="en-US" sz="800" dirty="0"/>
                <a:t>Partially facilitated by admin</a:t>
              </a:r>
            </a:p>
          </p:txBody>
        </p:sp>
        <p:sp>
          <p:nvSpPr>
            <p:cNvPr id="126" name="Rectangle 130"/>
            <p:cNvSpPr>
              <a:spLocks noChangeArrowheads="1"/>
            </p:cNvSpPr>
            <p:nvPr/>
          </p:nvSpPr>
          <p:spPr bwMode="auto">
            <a:xfrm>
              <a:off x="4336126" y="5724921"/>
              <a:ext cx="1461093" cy="283369"/>
            </a:xfrm>
            <a:prstGeom prst="rect">
              <a:avLst/>
            </a:prstGeom>
            <a:solidFill>
              <a:srgbClr val="92D050"/>
            </a:solidFill>
            <a:ln w="19050">
              <a:solidFill>
                <a:srgbClr val="000000"/>
              </a:solidFill>
              <a:miter lim="800000"/>
              <a:headEnd/>
              <a:tailEnd/>
            </a:ln>
          </p:spPr>
          <p:txBody>
            <a:bodyPr anchor="ctr"/>
            <a:lstStyle/>
            <a:p>
              <a:r>
                <a:rPr lang="en-US" sz="800" dirty="0" smtClean="0"/>
                <a:t>Typical scope of services</a:t>
              </a:r>
              <a:endParaRPr lang="en-US" sz="800" dirty="0"/>
            </a:p>
          </p:txBody>
        </p:sp>
      </p:grpSp>
      <p:sp>
        <p:nvSpPr>
          <p:cNvPr id="127" name="Rectangle 130"/>
          <p:cNvSpPr>
            <a:spLocks noChangeArrowheads="1"/>
          </p:cNvSpPr>
          <p:nvPr/>
        </p:nvSpPr>
        <p:spPr bwMode="auto">
          <a:xfrm>
            <a:off x="4299984" y="4876800"/>
            <a:ext cx="1461093" cy="279400"/>
          </a:xfrm>
          <a:prstGeom prst="rect">
            <a:avLst/>
          </a:prstGeom>
          <a:solidFill>
            <a:schemeClr val="bg1"/>
          </a:solidFill>
          <a:ln w="19050">
            <a:noFill/>
            <a:miter lim="800000"/>
            <a:headEnd/>
            <a:tailEnd/>
          </a:ln>
        </p:spPr>
        <p:txBody>
          <a:bodyPr anchor="ctr"/>
          <a:lstStyle/>
          <a:p>
            <a:pPr algn="ctr"/>
            <a:r>
              <a:rPr lang="en-US" sz="1000" b="1" dirty="0" smtClean="0"/>
              <a:t>Legend</a:t>
            </a:r>
            <a:endParaRPr lang="en-US" sz="1000" b="1" dirty="0"/>
          </a:p>
        </p:txBody>
      </p:sp>
    </p:spTree>
    <p:extLst>
      <p:ext uri="{BB962C8B-B14F-4D97-AF65-F5344CB8AC3E}">
        <p14:creationId xmlns:p14="http://schemas.microsoft.com/office/powerpoint/2010/main" val="152592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
            <a:ext cx="9144000" cy="6858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08" charset="-128"/>
            </a:endParaRPr>
          </a:p>
        </p:txBody>
      </p:sp>
      <p:sp>
        <p:nvSpPr>
          <p:cNvPr id="4099" name="Line 93"/>
          <p:cNvSpPr>
            <a:spLocks noChangeShapeType="1"/>
          </p:cNvSpPr>
          <p:nvPr/>
        </p:nvSpPr>
        <p:spPr bwMode="auto">
          <a:xfrm flipH="1">
            <a:off x="547688" y="1285875"/>
            <a:ext cx="1587" cy="508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00" name="Rectangle 94"/>
          <p:cNvSpPr>
            <a:spLocks noChangeArrowheads="1"/>
          </p:cNvSpPr>
          <p:nvPr/>
        </p:nvSpPr>
        <p:spPr bwMode="auto">
          <a:xfrm>
            <a:off x="114300" y="12096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Eligibility Determination</a:t>
            </a:r>
          </a:p>
        </p:txBody>
      </p:sp>
      <p:sp>
        <p:nvSpPr>
          <p:cNvPr id="4101" name="Rectangle 95"/>
          <p:cNvSpPr>
            <a:spLocks noChangeArrowheads="1"/>
          </p:cNvSpPr>
          <p:nvPr/>
        </p:nvSpPr>
        <p:spPr bwMode="auto">
          <a:xfrm>
            <a:off x="114300" y="169862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Employee Status Change Events</a:t>
            </a:r>
          </a:p>
        </p:txBody>
      </p:sp>
      <p:sp>
        <p:nvSpPr>
          <p:cNvPr id="4102" name="Rectangle 96"/>
          <p:cNvSpPr>
            <a:spLocks noChangeArrowheads="1"/>
          </p:cNvSpPr>
          <p:nvPr/>
        </p:nvSpPr>
        <p:spPr bwMode="auto">
          <a:xfrm>
            <a:off x="114300" y="219075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Family Status Change Events</a:t>
            </a:r>
          </a:p>
        </p:txBody>
      </p:sp>
      <p:sp>
        <p:nvSpPr>
          <p:cNvPr id="4103" name="Rectangle 97"/>
          <p:cNvSpPr>
            <a:spLocks noChangeArrowheads="1"/>
          </p:cNvSpPr>
          <p:nvPr/>
        </p:nvSpPr>
        <p:spPr bwMode="auto">
          <a:xfrm>
            <a:off x="114300" y="2682875"/>
            <a:ext cx="876300" cy="423863"/>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Annual Enrollment Processing</a:t>
            </a:r>
          </a:p>
        </p:txBody>
      </p:sp>
      <p:sp>
        <p:nvSpPr>
          <p:cNvPr id="4104" name="Rectangle 98"/>
          <p:cNvSpPr>
            <a:spLocks noChangeArrowheads="1"/>
          </p:cNvSpPr>
          <p:nvPr/>
        </p:nvSpPr>
        <p:spPr bwMode="auto">
          <a:xfrm>
            <a:off x="114300" y="31750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Time Passing Events</a:t>
            </a:r>
          </a:p>
        </p:txBody>
      </p:sp>
      <p:sp>
        <p:nvSpPr>
          <p:cNvPr id="4105" name="Rectangle 99"/>
          <p:cNvSpPr>
            <a:spLocks noChangeArrowheads="1"/>
          </p:cNvSpPr>
          <p:nvPr/>
        </p:nvSpPr>
        <p:spPr bwMode="auto">
          <a:xfrm>
            <a:off x="114300" y="36703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Administrative Events</a:t>
            </a:r>
          </a:p>
        </p:txBody>
      </p:sp>
      <p:sp>
        <p:nvSpPr>
          <p:cNvPr id="4106" name="Rectangle 100"/>
          <p:cNvSpPr>
            <a:spLocks noChangeArrowheads="1"/>
          </p:cNvSpPr>
          <p:nvPr/>
        </p:nvSpPr>
        <p:spPr bwMode="auto">
          <a:xfrm>
            <a:off x="114300" y="416718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Identification of COBRA / HIPAA Events</a:t>
            </a:r>
          </a:p>
        </p:txBody>
      </p:sp>
      <p:sp>
        <p:nvSpPr>
          <p:cNvPr id="4107" name="Rectangle 101"/>
          <p:cNvSpPr>
            <a:spLocks noChangeArrowheads="1"/>
          </p:cNvSpPr>
          <p:nvPr/>
        </p:nvSpPr>
        <p:spPr bwMode="auto">
          <a:xfrm>
            <a:off x="114300" y="466883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Maintain Election &amp; Dependent Data</a:t>
            </a:r>
          </a:p>
        </p:txBody>
      </p:sp>
      <p:sp>
        <p:nvSpPr>
          <p:cNvPr id="4108" name="Rectangle 102"/>
          <p:cNvSpPr>
            <a:spLocks noChangeArrowheads="1"/>
          </p:cNvSpPr>
          <p:nvPr/>
        </p:nvSpPr>
        <p:spPr bwMode="auto">
          <a:xfrm>
            <a:off x="114300" y="516572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Collect PCP Data</a:t>
            </a:r>
          </a:p>
        </p:txBody>
      </p:sp>
      <p:sp>
        <p:nvSpPr>
          <p:cNvPr id="4109" name="Line 103"/>
          <p:cNvSpPr>
            <a:spLocks noChangeShapeType="1"/>
          </p:cNvSpPr>
          <p:nvPr/>
        </p:nvSpPr>
        <p:spPr bwMode="auto">
          <a:xfrm>
            <a:off x="1552575" y="1285875"/>
            <a:ext cx="0" cy="48656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10" name="Rectangle 104"/>
          <p:cNvSpPr>
            <a:spLocks noChangeArrowheads="1"/>
          </p:cNvSpPr>
          <p:nvPr/>
        </p:nvSpPr>
        <p:spPr bwMode="auto">
          <a:xfrm>
            <a:off x="1117600" y="1209675"/>
            <a:ext cx="876300" cy="423863"/>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a:r>
              <a:rPr lang="en-US" sz="700" dirty="0">
                <a:solidFill>
                  <a:schemeClr val="bg1"/>
                </a:solidFill>
              </a:rPr>
              <a:t>Plan Design </a:t>
            </a:r>
          </a:p>
          <a:p>
            <a:pPr algn="ctr"/>
            <a:r>
              <a:rPr lang="en-US" sz="700" dirty="0">
                <a:solidFill>
                  <a:schemeClr val="bg1"/>
                </a:solidFill>
              </a:rPr>
              <a:t>&amp; Rate Negotiations</a:t>
            </a:r>
          </a:p>
        </p:txBody>
      </p:sp>
      <p:sp>
        <p:nvSpPr>
          <p:cNvPr id="4111" name="Rectangle 105"/>
          <p:cNvSpPr>
            <a:spLocks noChangeArrowheads="1"/>
          </p:cNvSpPr>
          <p:nvPr/>
        </p:nvSpPr>
        <p:spPr bwMode="auto">
          <a:xfrm>
            <a:off x="1117600" y="167640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Plan Fiduciary </a:t>
            </a:r>
          </a:p>
          <a:p>
            <a:pPr algn="ctr" eaLnBrk="1" hangingPunct="1"/>
            <a:r>
              <a:rPr lang="en-US" sz="700" dirty="0"/>
              <a:t>Responsibility</a:t>
            </a:r>
          </a:p>
        </p:txBody>
      </p:sp>
      <p:sp>
        <p:nvSpPr>
          <p:cNvPr id="4112" name="Rectangle 106"/>
          <p:cNvSpPr>
            <a:spLocks noChangeArrowheads="1"/>
          </p:cNvSpPr>
          <p:nvPr/>
        </p:nvSpPr>
        <p:spPr bwMode="auto">
          <a:xfrm>
            <a:off x="1117600" y="2190750"/>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Correct HR</a:t>
            </a:r>
          </a:p>
          <a:p>
            <a:pPr algn="ctr" eaLnBrk="1" hangingPunct="1"/>
            <a:r>
              <a:rPr lang="en-US" sz="700" dirty="0"/>
              <a:t>Data Errors</a:t>
            </a:r>
          </a:p>
        </p:txBody>
      </p:sp>
      <p:sp>
        <p:nvSpPr>
          <p:cNvPr id="4113" name="Rectangle 107"/>
          <p:cNvSpPr>
            <a:spLocks noChangeArrowheads="1"/>
          </p:cNvSpPr>
          <p:nvPr/>
        </p:nvSpPr>
        <p:spPr bwMode="auto">
          <a:xfrm>
            <a:off x="1079500" y="2682875"/>
            <a:ext cx="9398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Benefits Billing for Employees on Leave without Pay</a:t>
            </a:r>
          </a:p>
        </p:txBody>
      </p:sp>
      <p:sp>
        <p:nvSpPr>
          <p:cNvPr id="4114" name="Rectangle 108"/>
          <p:cNvSpPr>
            <a:spLocks noChangeArrowheads="1"/>
          </p:cNvSpPr>
          <p:nvPr/>
        </p:nvSpPr>
        <p:spPr bwMode="auto">
          <a:xfrm>
            <a:off x="1117600" y="3175000"/>
            <a:ext cx="876300" cy="423863"/>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Project Manage Annual Enrollment</a:t>
            </a:r>
          </a:p>
        </p:txBody>
      </p:sp>
      <p:sp>
        <p:nvSpPr>
          <p:cNvPr id="4115" name="Rectangle 109"/>
          <p:cNvSpPr>
            <a:spLocks noChangeArrowheads="1"/>
          </p:cNvSpPr>
          <p:nvPr/>
        </p:nvSpPr>
        <p:spPr bwMode="auto">
          <a:xfrm>
            <a:off x="1117600" y="36703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Train Administrative Users</a:t>
            </a:r>
          </a:p>
        </p:txBody>
      </p:sp>
      <p:sp>
        <p:nvSpPr>
          <p:cNvPr id="4117" name="Rectangle 111"/>
          <p:cNvSpPr>
            <a:spLocks noChangeArrowheads="1"/>
          </p:cNvSpPr>
          <p:nvPr/>
        </p:nvSpPr>
        <p:spPr bwMode="auto">
          <a:xfrm>
            <a:off x="1127125" y="4164013"/>
            <a:ext cx="876300" cy="423862"/>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Collect Beneficiary Information</a:t>
            </a:r>
          </a:p>
        </p:txBody>
      </p:sp>
      <p:sp>
        <p:nvSpPr>
          <p:cNvPr id="4118" name="Line 113"/>
          <p:cNvSpPr>
            <a:spLocks noChangeShapeType="1"/>
          </p:cNvSpPr>
          <p:nvPr/>
        </p:nvSpPr>
        <p:spPr bwMode="auto">
          <a:xfrm>
            <a:off x="2551113" y="1287463"/>
            <a:ext cx="0" cy="4573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19" name="Rectangle 114"/>
          <p:cNvSpPr>
            <a:spLocks noChangeArrowheads="1"/>
          </p:cNvSpPr>
          <p:nvPr/>
        </p:nvSpPr>
        <p:spPr bwMode="auto">
          <a:xfrm>
            <a:off x="2109788" y="1211263"/>
            <a:ext cx="89535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Reconcile Undeliverable Emails</a:t>
            </a:r>
          </a:p>
        </p:txBody>
      </p:sp>
      <p:sp>
        <p:nvSpPr>
          <p:cNvPr id="4120" name="Rectangle 115"/>
          <p:cNvSpPr>
            <a:spLocks noChangeArrowheads="1"/>
          </p:cNvSpPr>
          <p:nvPr/>
        </p:nvSpPr>
        <p:spPr bwMode="auto">
          <a:xfrm>
            <a:off x="2116138" y="1700213"/>
            <a:ext cx="876300" cy="423862"/>
          </a:xfrm>
          <a:prstGeom prst="rect">
            <a:avLst/>
          </a:prstGeom>
          <a:solidFill>
            <a:srgbClr val="1160FF"/>
          </a:solidFill>
          <a:ln w="19050">
            <a:solidFill>
              <a:srgbClr val="000000"/>
            </a:solidFill>
            <a:miter lim="800000"/>
            <a:headEnd/>
            <a:tailEnd/>
          </a:ln>
        </p:spPr>
        <p:txBody>
          <a:bodyPr anchor="ctr"/>
          <a:lstStyle/>
          <a:p>
            <a:pPr algn="ctr" eaLnBrk="1" hangingPunct="1"/>
            <a:r>
              <a:rPr lang="en-US" sz="700" dirty="0">
                <a:solidFill>
                  <a:schemeClr val="bg1"/>
                </a:solidFill>
              </a:rPr>
              <a:t>Produce Eligibility Worksheets</a:t>
            </a:r>
          </a:p>
        </p:txBody>
      </p:sp>
      <p:sp>
        <p:nvSpPr>
          <p:cNvPr id="4121" name="Rectangle 116"/>
          <p:cNvSpPr>
            <a:spLocks noChangeArrowheads="1"/>
          </p:cNvSpPr>
          <p:nvPr/>
        </p:nvSpPr>
        <p:spPr bwMode="auto">
          <a:xfrm>
            <a:off x="2116138" y="2192338"/>
            <a:ext cx="876300" cy="423862"/>
          </a:xfrm>
          <a:prstGeom prst="rect">
            <a:avLst/>
          </a:prstGeom>
          <a:solidFill>
            <a:srgbClr val="1160FF"/>
          </a:solidFill>
          <a:ln w="19050">
            <a:solidFill>
              <a:srgbClr val="000000"/>
            </a:solidFill>
            <a:miter lim="800000"/>
            <a:headEnd/>
            <a:tailEnd/>
          </a:ln>
        </p:spPr>
        <p:txBody>
          <a:bodyPr anchor="ctr"/>
          <a:lstStyle/>
          <a:p>
            <a:pPr algn="ctr" eaLnBrk="1" hangingPunct="1"/>
            <a:r>
              <a:rPr lang="en-US" sz="700" dirty="0">
                <a:solidFill>
                  <a:schemeClr val="bg1"/>
                </a:solidFill>
              </a:rPr>
              <a:t>Produce Election Confirmations</a:t>
            </a:r>
          </a:p>
        </p:txBody>
      </p:sp>
      <p:sp>
        <p:nvSpPr>
          <p:cNvPr id="4122" name="Rectangle 117"/>
          <p:cNvSpPr>
            <a:spLocks noChangeArrowheads="1"/>
          </p:cNvSpPr>
          <p:nvPr/>
        </p:nvSpPr>
        <p:spPr bwMode="auto">
          <a:xfrm>
            <a:off x="2116138" y="268446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Notify Employees When Elections </a:t>
            </a:r>
            <a:r>
              <a:rPr lang="en-US" sz="700" dirty="0" smtClean="0"/>
              <a:t>Change</a:t>
            </a:r>
          </a:p>
          <a:p>
            <a:pPr algn="ctr" eaLnBrk="1" hangingPunct="1"/>
            <a:r>
              <a:rPr lang="en-US" sz="700" dirty="0" smtClean="0"/>
              <a:t>(electronic)</a:t>
            </a:r>
            <a:endParaRPr lang="en-US" sz="700" dirty="0"/>
          </a:p>
        </p:txBody>
      </p:sp>
      <p:sp>
        <p:nvSpPr>
          <p:cNvPr id="4123" name="Rectangle 118"/>
          <p:cNvSpPr>
            <a:spLocks noChangeArrowheads="1"/>
          </p:cNvSpPr>
          <p:nvPr/>
        </p:nvSpPr>
        <p:spPr bwMode="auto">
          <a:xfrm>
            <a:off x="2116138" y="3176588"/>
            <a:ext cx="876300" cy="423862"/>
          </a:xfrm>
          <a:prstGeom prst="rect">
            <a:avLst/>
          </a:prstGeom>
          <a:solidFill>
            <a:srgbClr val="1160FF"/>
          </a:solidFill>
          <a:ln w="19050">
            <a:solidFill>
              <a:srgbClr val="000000"/>
            </a:solidFill>
            <a:miter lim="800000"/>
            <a:headEnd/>
            <a:tailEnd/>
          </a:ln>
        </p:spPr>
        <p:txBody>
          <a:bodyPr anchor="ctr"/>
          <a:lstStyle/>
          <a:p>
            <a:pPr algn="ctr"/>
            <a:r>
              <a:rPr lang="en-US" sz="650" dirty="0">
                <a:solidFill>
                  <a:schemeClr val="bg1"/>
                </a:solidFill>
              </a:rPr>
              <a:t>Design &amp; Produce electronic &amp; print Communications Campaign</a:t>
            </a:r>
          </a:p>
        </p:txBody>
      </p:sp>
      <p:sp>
        <p:nvSpPr>
          <p:cNvPr id="4124" name="Rectangle 119"/>
          <p:cNvSpPr>
            <a:spLocks noChangeArrowheads="1"/>
          </p:cNvSpPr>
          <p:nvPr/>
        </p:nvSpPr>
        <p:spPr bwMode="auto">
          <a:xfrm>
            <a:off x="2116138" y="3671888"/>
            <a:ext cx="876300" cy="423862"/>
          </a:xfrm>
          <a:prstGeom prst="rect">
            <a:avLst/>
          </a:prstGeom>
          <a:solidFill>
            <a:srgbClr val="1160FF"/>
          </a:solidFill>
          <a:ln w="19050">
            <a:solidFill>
              <a:srgbClr val="000000"/>
            </a:solidFill>
            <a:miter lim="800000"/>
            <a:headEnd/>
            <a:tailEnd/>
          </a:ln>
        </p:spPr>
        <p:txBody>
          <a:bodyPr anchor="ctr"/>
          <a:lstStyle/>
          <a:p>
            <a:pPr algn="ctr" eaLnBrk="1" hangingPunct="1"/>
            <a:r>
              <a:rPr lang="en-US" sz="700" dirty="0">
                <a:solidFill>
                  <a:schemeClr val="bg1"/>
                </a:solidFill>
              </a:rPr>
              <a:t>Produce </a:t>
            </a:r>
            <a:r>
              <a:rPr lang="en-US" sz="700" dirty="0" smtClean="0">
                <a:solidFill>
                  <a:schemeClr val="bg1"/>
                </a:solidFill>
              </a:rPr>
              <a:t>&amp; Mail Enrollment </a:t>
            </a:r>
            <a:r>
              <a:rPr lang="en-US" sz="700" dirty="0">
                <a:solidFill>
                  <a:schemeClr val="bg1"/>
                </a:solidFill>
              </a:rPr>
              <a:t>Materials &amp; Guides</a:t>
            </a:r>
          </a:p>
        </p:txBody>
      </p:sp>
      <p:sp>
        <p:nvSpPr>
          <p:cNvPr id="4125" name="Rectangle 120"/>
          <p:cNvSpPr>
            <a:spLocks noChangeArrowheads="1"/>
          </p:cNvSpPr>
          <p:nvPr/>
        </p:nvSpPr>
        <p:spPr bwMode="auto">
          <a:xfrm>
            <a:off x="2116138" y="4168775"/>
            <a:ext cx="876300" cy="423863"/>
          </a:xfrm>
          <a:prstGeom prst="rect">
            <a:avLst/>
          </a:prstGeom>
          <a:solidFill>
            <a:srgbClr val="1160FF"/>
          </a:solidFill>
          <a:ln w="19050">
            <a:solidFill>
              <a:srgbClr val="000000"/>
            </a:solidFill>
            <a:miter lim="800000"/>
            <a:headEnd/>
            <a:tailEnd/>
          </a:ln>
        </p:spPr>
        <p:txBody>
          <a:bodyPr anchor="ctr"/>
          <a:lstStyle/>
          <a:p>
            <a:pPr algn="ctr" eaLnBrk="1" hangingPunct="1"/>
            <a:r>
              <a:rPr lang="en-US" sz="600" dirty="0" smtClean="0">
                <a:solidFill>
                  <a:schemeClr val="bg1"/>
                </a:solidFill>
              </a:rPr>
              <a:t>Notify </a:t>
            </a:r>
            <a:r>
              <a:rPr lang="en-US" sz="600" dirty="0">
                <a:solidFill>
                  <a:schemeClr val="bg1"/>
                </a:solidFill>
              </a:rPr>
              <a:t>Employees of Opportunities to Enroll</a:t>
            </a:r>
          </a:p>
          <a:p>
            <a:pPr algn="ctr" eaLnBrk="1" hangingPunct="1"/>
            <a:r>
              <a:rPr lang="en-US" sz="500" dirty="0">
                <a:solidFill>
                  <a:schemeClr val="bg1"/>
                </a:solidFill>
              </a:rPr>
              <a:t>(electronic &amp; print</a:t>
            </a:r>
            <a:r>
              <a:rPr lang="en-US" sz="500" dirty="0" smtClean="0">
                <a:solidFill>
                  <a:schemeClr val="bg1"/>
                </a:solidFill>
              </a:rPr>
              <a:t>)</a:t>
            </a:r>
            <a:endParaRPr lang="en-US" sz="500" dirty="0">
              <a:solidFill>
                <a:schemeClr val="bg1"/>
              </a:solidFill>
            </a:endParaRPr>
          </a:p>
        </p:txBody>
      </p:sp>
      <p:sp>
        <p:nvSpPr>
          <p:cNvPr id="4126" name="Rectangle 121"/>
          <p:cNvSpPr>
            <a:spLocks noChangeArrowheads="1"/>
          </p:cNvSpPr>
          <p:nvPr/>
        </p:nvSpPr>
        <p:spPr bwMode="auto">
          <a:xfrm>
            <a:off x="2116138" y="467042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Maintain Historical Confirmations</a:t>
            </a:r>
          </a:p>
        </p:txBody>
      </p:sp>
      <p:sp>
        <p:nvSpPr>
          <p:cNvPr id="4127" name="Rectangle 122"/>
          <p:cNvSpPr>
            <a:spLocks noChangeArrowheads="1"/>
          </p:cNvSpPr>
          <p:nvPr/>
        </p:nvSpPr>
        <p:spPr bwMode="auto">
          <a:xfrm>
            <a:off x="2116138" y="516731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Ad-hoc Employee Notifications</a:t>
            </a:r>
          </a:p>
        </p:txBody>
      </p:sp>
      <p:sp>
        <p:nvSpPr>
          <p:cNvPr id="4128" name="Line 123"/>
          <p:cNvSpPr>
            <a:spLocks noChangeShapeType="1"/>
          </p:cNvSpPr>
          <p:nvPr/>
        </p:nvSpPr>
        <p:spPr bwMode="auto">
          <a:xfrm>
            <a:off x="3554413" y="1287463"/>
            <a:ext cx="12700" cy="45862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29" name="Rectangle 124"/>
          <p:cNvSpPr>
            <a:spLocks noChangeArrowheads="1"/>
          </p:cNvSpPr>
          <p:nvPr/>
        </p:nvSpPr>
        <p:spPr bwMode="auto">
          <a:xfrm>
            <a:off x="3119438" y="1211263"/>
            <a:ext cx="876300" cy="423862"/>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Provide Decision Support Tools</a:t>
            </a:r>
          </a:p>
        </p:txBody>
      </p:sp>
      <p:sp>
        <p:nvSpPr>
          <p:cNvPr id="4130" name="Rectangle 125"/>
          <p:cNvSpPr>
            <a:spLocks noChangeArrowheads="1"/>
          </p:cNvSpPr>
          <p:nvPr/>
        </p:nvSpPr>
        <p:spPr bwMode="auto">
          <a:xfrm>
            <a:off x="3119438" y="1700213"/>
            <a:ext cx="876300" cy="423862"/>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Participant Call Center</a:t>
            </a:r>
          </a:p>
        </p:txBody>
      </p:sp>
      <p:sp>
        <p:nvSpPr>
          <p:cNvPr id="4131" name="Rectangle 126"/>
          <p:cNvSpPr>
            <a:spLocks noChangeArrowheads="1"/>
          </p:cNvSpPr>
          <p:nvPr/>
        </p:nvSpPr>
        <p:spPr bwMode="auto">
          <a:xfrm>
            <a:off x="3119438" y="2192338"/>
            <a:ext cx="876300" cy="423862"/>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Case Management</a:t>
            </a:r>
          </a:p>
        </p:txBody>
      </p:sp>
      <p:sp>
        <p:nvSpPr>
          <p:cNvPr id="4132" name="Rectangle 127"/>
          <p:cNvSpPr>
            <a:spLocks noChangeArrowheads="1"/>
          </p:cNvSpPr>
          <p:nvPr/>
        </p:nvSpPr>
        <p:spPr bwMode="auto">
          <a:xfrm>
            <a:off x="3119438" y="2684463"/>
            <a:ext cx="876300" cy="423862"/>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Non-English Speaking Support</a:t>
            </a:r>
          </a:p>
        </p:txBody>
      </p:sp>
      <p:sp>
        <p:nvSpPr>
          <p:cNvPr id="4133" name="Rectangle 128"/>
          <p:cNvSpPr>
            <a:spLocks noChangeArrowheads="1"/>
          </p:cNvSpPr>
          <p:nvPr/>
        </p:nvSpPr>
        <p:spPr bwMode="auto">
          <a:xfrm>
            <a:off x="3119438" y="3176588"/>
            <a:ext cx="876300" cy="423862"/>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Transfer to other Vendors or Carriers</a:t>
            </a:r>
          </a:p>
        </p:txBody>
      </p:sp>
      <p:sp>
        <p:nvSpPr>
          <p:cNvPr id="4134" name="Rectangle 129"/>
          <p:cNvSpPr>
            <a:spLocks noChangeArrowheads="1"/>
          </p:cNvSpPr>
          <p:nvPr/>
        </p:nvSpPr>
        <p:spPr bwMode="auto">
          <a:xfrm>
            <a:off x="3119438" y="367188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Provide Contacts Information</a:t>
            </a:r>
          </a:p>
        </p:txBody>
      </p:sp>
      <p:sp>
        <p:nvSpPr>
          <p:cNvPr id="4135" name="Rectangle 130"/>
          <p:cNvSpPr>
            <a:spLocks noChangeArrowheads="1"/>
          </p:cNvSpPr>
          <p:nvPr/>
        </p:nvSpPr>
        <p:spPr bwMode="auto">
          <a:xfrm>
            <a:off x="3119438" y="41687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Provide Plan Materials to Employees</a:t>
            </a:r>
          </a:p>
        </p:txBody>
      </p:sp>
      <p:sp>
        <p:nvSpPr>
          <p:cNvPr id="4136" name="Line 133"/>
          <p:cNvSpPr>
            <a:spLocks noChangeShapeType="1"/>
          </p:cNvSpPr>
          <p:nvPr/>
        </p:nvSpPr>
        <p:spPr bwMode="auto">
          <a:xfrm>
            <a:off x="4549775" y="1285875"/>
            <a:ext cx="0" cy="2362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37" name="Rectangle 134"/>
          <p:cNvSpPr>
            <a:spLocks noChangeArrowheads="1"/>
          </p:cNvSpPr>
          <p:nvPr/>
        </p:nvSpPr>
        <p:spPr bwMode="auto">
          <a:xfrm>
            <a:off x="4114800" y="12096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Carrier Enrollments </a:t>
            </a:r>
          </a:p>
        </p:txBody>
      </p:sp>
      <p:sp>
        <p:nvSpPr>
          <p:cNvPr id="4138" name="Rectangle 135"/>
          <p:cNvSpPr>
            <a:spLocks noChangeArrowheads="1"/>
          </p:cNvSpPr>
          <p:nvPr/>
        </p:nvSpPr>
        <p:spPr bwMode="auto">
          <a:xfrm>
            <a:off x="4114800" y="1698625"/>
            <a:ext cx="876300" cy="423863"/>
          </a:xfrm>
          <a:prstGeom prst="rect">
            <a:avLst/>
          </a:prstGeom>
          <a:solidFill>
            <a:srgbClr val="FFC000"/>
          </a:solidFill>
          <a:ln w="19050">
            <a:solidFill>
              <a:srgbClr val="000000"/>
            </a:solidFill>
            <a:miter lim="800000"/>
            <a:headEnd/>
            <a:tailEnd/>
          </a:ln>
        </p:spPr>
        <p:txBody>
          <a:bodyPr anchor="ctr"/>
          <a:lstStyle/>
          <a:p>
            <a:pPr algn="ctr" eaLnBrk="1" hangingPunct="1"/>
            <a:r>
              <a:rPr lang="en-US" sz="700" dirty="0"/>
              <a:t>Make Premium Payments to Carriers</a:t>
            </a:r>
          </a:p>
        </p:txBody>
      </p:sp>
      <p:sp>
        <p:nvSpPr>
          <p:cNvPr id="4139" name="Rectangle 136"/>
          <p:cNvSpPr>
            <a:spLocks noChangeArrowheads="1"/>
          </p:cNvSpPr>
          <p:nvPr/>
        </p:nvSpPr>
        <p:spPr bwMode="auto">
          <a:xfrm>
            <a:off x="4114800" y="219075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Process Emergency Enrollments</a:t>
            </a:r>
          </a:p>
        </p:txBody>
      </p:sp>
      <p:sp>
        <p:nvSpPr>
          <p:cNvPr id="4140" name="Rectangle 137"/>
          <p:cNvSpPr>
            <a:spLocks noChangeArrowheads="1"/>
          </p:cNvSpPr>
          <p:nvPr/>
        </p:nvSpPr>
        <p:spPr bwMode="auto">
          <a:xfrm>
            <a:off x="4114800" y="2682875"/>
            <a:ext cx="876300" cy="423863"/>
          </a:xfrm>
          <a:prstGeom prst="rect">
            <a:avLst/>
          </a:prstGeom>
          <a:solidFill>
            <a:srgbClr val="FFC000"/>
          </a:solidFill>
          <a:ln w="19050">
            <a:solidFill>
              <a:srgbClr val="000000"/>
            </a:solidFill>
            <a:miter lim="800000"/>
            <a:headEnd/>
            <a:tailEnd/>
          </a:ln>
        </p:spPr>
        <p:txBody>
          <a:bodyPr anchor="ctr"/>
          <a:lstStyle/>
          <a:p>
            <a:pPr algn="ctr" eaLnBrk="1" hangingPunct="1"/>
            <a:r>
              <a:rPr lang="en-US" sz="700" dirty="0"/>
              <a:t>Carrier Data Reconciliation</a:t>
            </a:r>
          </a:p>
        </p:txBody>
      </p:sp>
      <p:sp>
        <p:nvSpPr>
          <p:cNvPr id="4141" name="Rectangle 138"/>
          <p:cNvSpPr>
            <a:spLocks noChangeArrowheads="1"/>
          </p:cNvSpPr>
          <p:nvPr/>
        </p:nvSpPr>
        <p:spPr bwMode="auto">
          <a:xfrm>
            <a:off x="4114800" y="3175000"/>
            <a:ext cx="876300" cy="423863"/>
          </a:xfrm>
          <a:prstGeom prst="rect">
            <a:avLst/>
          </a:prstGeom>
          <a:solidFill>
            <a:srgbClr val="FFC000"/>
          </a:solidFill>
          <a:ln w="19050">
            <a:solidFill>
              <a:srgbClr val="000000"/>
            </a:solidFill>
            <a:miter lim="800000"/>
            <a:headEnd/>
            <a:tailEnd/>
          </a:ln>
        </p:spPr>
        <p:txBody>
          <a:bodyPr anchor="ctr"/>
          <a:lstStyle/>
          <a:p>
            <a:pPr algn="ctr" eaLnBrk="1" hangingPunct="1"/>
            <a:r>
              <a:rPr lang="en-US" sz="700" dirty="0"/>
              <a:t>Produce Carrier Invoices</a:t>
            </a:r>
          </a:p>
        </p:txBody>
      </p:sp>
      <p:sp>
        <p:nvSpPr>
          <p:cNvPr id="4142" name="Line 143"/>
          <p:cNvSpPr>
            <a:spLocks noChangeShapeType="1"/>
          </p:cNvSpPr>
          <p:nvPr/>
        </p:nvSpPr>
        <p:spPr bwMode="auto">
          <a:xfrm>
            <a:off x="5553075" y="1285875"/>
            <a:ext cx="6350" cy="32099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43" name="Rectangle 144"/>
          <p:cNvSpPr>
            <a:spLocks noChangeArrowheads="1"/>
          </p:cNvSpPr>
          <p:nvPr/>
        </p:nvSpPr>
        <p:spPr bwMode="auto">
          <a:xfrm>
            <a:off x="5118100" y="12096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Produce SAS70 Type II Reports</a:t>
            </a:r>
          </a:p>
        </p:txBody>
      </p:sp>
      <p:sp>
        <p:nvSpPr>
          <p:cNvPr id="4144" name="Rectangle 145"/>
          <p:cNvSpPr>
            <a:spLocks noChangeArrowheads="1"/>
          </p:cNvSpPr>
          <p:nvPr/>
        </p:nvSpPr>
        <p:spPr bwMode="auto">
          <a:xfrm>
            <a:off x="5118100" y="169862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Produce Scheduled Reports</a:t>
            </a:r>
          </a:p>
        </p:txBody>
      </p:sp>
      <p:sp>
        <p:nvSpPr>
          <p:cNvPr id="4145" name="Rectangle 146"/>
          <p:cNvSpPr>
            <a:spLocks noChangeArrowheads="1"/>
          </p:cNvSpPr>
          <p:nvPr/>
        </p:nvSpPr>
        <p:spPr bwMode="auto">
          <a:xfrm>
            <a:off x="5099050" y="2190750"/>
            <a:ext cx="92075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Maintain </a:t>
            </a:r>
            <a:r>
              <a:rPr lang="en-US" sz="700" dirty="0" smtClean="0"/>
              <a:t>Data </a:t>
            </a:r>
            <a:r>
              <a:rPr lang="en-US" sz="700" dirty="0"/>
              <a:t>for Ad Hoc Reporting</a:t>
            </a:r>
          </a:p>
        </p:txBody>
      </p:sp>
      <p:sp>
        <p:nvSpPr>
          <p:cNvPr id="4146" name="Rectangle 147"/>
          <p:cNvSpPr>
            <a:spLocks noChangeArrowheads="1"/>
          </p:cNvSpPr>
          <p:nvPr/>
        </p:nvSpPr>
        <p:spPr bwMode="auto">
          <a:xfrm>
            <a:off x="5118100" y="2682875"/>
            <a:ext cx="876300" cy="423863"/>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Run Desired Ad Hoc </a:t>
            </a:r>
            <a:r>
              <a:rPr lang="en-US" sz="700" dirty="0" smtClean="0"/>
              <a:t>Reports via Self-Service Reporting Suite</a:t>
            </a:r>
            <a:endParaRPr lang="en-US" sz="700" dirty="0"/>
          </a:p>
        </p:txBody>
      </p:sp>
      <p:sp>
        <p:nvSpPr>
          <p:cNvPr id="4147" name="Rectangle 148"/>
          <p:cNvSpPr>
            <a:spLocks noChangeArrowheads="1"/>
          </p:cNvSpPr>
          <p:nvPr/>
        </p:nvSpPr>
        <p:spPr bwMode="auto">
          <a:xfrm>
            <a:off x="5118100" y="3175000"/>
            <a:ext cx="876300" cy="423863"/>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Benefit </a:t>
            </a:r>
            <a:r>
              <a:rPr lang="en-US" sz="700" dirty="0" smtClean="0">
                <a:solidFill>
                  <a:schemeClr val="bg1"/>
                </a:solidFill>
              </a:rPr>
              <a:t>Premium </a:t>
            </a:r>
            <a:r>
              <a:rPr lang="en-US" sz="700" dirty="0">
                <a:solidFill>
                  <a:schemeClr val="bg1"/>
                </a:solidFill>
              </a:rPr>
              <a:t>Reporting</a:t>
            </a:r>
          </a:p>
        </p:txBody>
      </p:sp>
      <p:sp>
        <p:nvSpPr>
          <p:cNvPr id="4148" name="Rectangle 149"/>
          <p:cNvSpPr>
            <a:spLocks noChangeArrowheads="1"/>
          </p:cNvSpPr>
          <p:nvPr/>
        </p:nvSpPr>
        <p:spPr bwMode="auto">
          <a:xfrm>
            <a:off x="5118100" y="36703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Medicare Part D Reporting</a:t>
            </a:r>
          </a:p>
        </p:txBody>
      </p:sp>
      <p:sp>
        <p:nvSpPr>
          <p:cNvPr id="4149" name="Line 153"/>
          <p:cNvSpPr>
            <a:spLocks noChangeShapeType="1"/>
          </p:cNvSpPr>
          <p:nvPr/>
        </p:nvSpPr>
        <p:spPr bwMode="auto">
          <a:xfrm>
            <a:off x="6551613" y="1287463"/>
            <a:ext cx="3175" cy="43624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50" name="Rectangle 154"/>
          <p:cNvSpPr>
            <a:spLocks noChangeArrowheads="1"/>
          </p:cNvSpPr>
          <p:nvPr/>
        </p:nvSpPr>
        <p:spPr bwMode="auto">
          <a:xfrm>
            <a:off x="6097588" y="1211263"/>
            <a:ext cx="9144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Evidence of Insurability  (EOI</a:t>
            </a:r>
            <a:r>
              <a:rPr lang="en-US" sz="700" dirty="0" smtClean="0"/>
              <a:t>) Approvals/Denials</a:t>
            </a:r>
            <a:endParaRPr lang="en-US" sz="700" dirty="0"/>
          </a:p>
        </p:txBody>
      </p:sp>
      <p:sp>
        <p:nvSpPr>
          <p:cNvPr id="4151" name="Rectangle 155"/>
          <p:cNvSpPr>
            <a:spLocks noChangeArrowheads="1"/>
          </p:cNvSpPr>
          <p:nvPr/>
        </p:nvSpPr>
        <p:spPr bwMode="auto">
          <a:xfrm>
            <a:off x="6116638" y="1700213"/>
            <a:ext cx="876300" cy="423862"/>
          </a:xfrm>
          <a:prstGeom prst="rect">
            <a:avLst/>
          </a:prstGeom>
          <a:solidFill>
            <a:schemeClr val="bg1"/>
          </a:solidFill>
          <a:ln w="19050">
            <a:solidFill>
              <a:schemeClr val="tx1"/>
            </a:solidFill>
            <a:miter lim="800000"/>
            <a:headEnd/>
            <a:tailEnd/>
          </a:ln>
        </p:spPr>
        <p:txBody>
          <a:bodyPr anchor="ctr"/>
          <a:lstStyle/>
          <a:p>
            <a:pPr algn="ctr" eaLnBrk="1" hangingPunct="1"/>
            <a:r>
              <a:rPr lang="en-US" sz="700" dirty="0"/>
              <a:t>Verify </a:t>
            </a:r>
            <a:r>
              <a:rPr lang="en-US" sz="700" dirty="0" smtClean="0"/>
              <a:t>Disabled Dependent </a:t>
            </a:r>
            <a:r>
              <a:rPr lang="en-US" sz="700" dirty="0"/>
              <a:t>Status</a:t>
            </a:r>
          </a:p>
        </p:txBody>
      </p:sp>
      <p:sp>
        <p:nvSpPr>
          <p:cNvPr id="4152" name="Rectangle 156"/>
          <p:cNvSpPr>
            <a:spLocks noChangeArrowheads="1"/>
          </p:cNvSpPr>
          <p:nvPr/>
        </p:nvSpPr>
        <p:spPr bwMode="auto">
          <a:xfrm>
            <a:off x="6099361" y="2684463"/>
            <a:ext cx="876300" cy="423862"/>
          </a:xfrm>
          <a:prstGeom prst="rect">
            <a:avLst/>
          </a:prstGeom>
          <a:solidFill>
            <a:srgbClr val="FFC000"/>
          </a:solidFill>
          <a:ln w="19050">
            <a:solidFill>
              <a:schemeClr val="tx1"/>
            </a:solidFill>
            <a:miter lim="800000"/>
            <a:headEnd/>
            <a:tailEnd/>
          </a:ln>
        </p:spPr>
        <p:txBody>
          <a:bodyPr anchor="ctr"/>
          <a:lstStyle/>
          <a:p>
            <a:pPr algn="ctr" eaLnBrk="1" hangingPunct="1"/>
            <a:r>
              <a:rPr lang="en-US" sz="700" dirty="0"/>
              <a:t>Process QMSCO Dependents</a:t>
            </a:r>
          </a:p>
        </p:txBody>
      </p:sp>
      <p:sp>
        <p:nvSpPr>
          <p:cNvPr id="4153" name="Rectangle 157"/>
          <p:cNvSpPr>
            <a:spLocks noChangeArrowheads="1"/>
          </p:cNvSpPr>
          <p:nvPr/>
        </p:nvSpPr>
        <p:spPr bwMode="auto">
          <a:xfrm>
            <a:off x="6099361" y="3176588"/>
            <a:ext cx="889000" cy="423862"/>
          </a:xfrm>
          <a:prstGeom prst="rect">
            <a:avLst/>
          </a:prstGeom>
          <a:solidFill>
            <a:srgbClr val="FFC000"/>
          </a:solidFill>
          <a:ln w="19050">
            <a:solidFill>
              <a:srgbClr val="000000"/>
            </a:solidFill>
            <a:miter lim="800000"/>
            <a:headEnd/>
            <a:tailEnd/>
          </a:ln>
        </p:spPr>
        <p:txBody>
          <a:bodyPr anchor="ctr"/>
          <a:lstStyle/>
          <a:p>
            <a:pPr algn="ctr" eaLnBrk="1" hangingPunct="1"/>
            <a:r>
              <a:rPr lang="en-US" sz="700" dirty="0"/>
              <a:t>Process Domestic Partner Affidavits</a:t>
            </a:r>
          </a:p>
        </p:txBody>
      </p:sp>
      <p:sp>
        <p:nvSpPr>
          <p:cNvPr id="4154" name="Rectangle 158"/>
          <p:cNvSpPr>
            <a:spLocks noChangeArrowheads="1"/>
          </p:cNvSpPr>
          <p:nvPr/>
        </p:nvSpPr>
        <p:spPr bwMode="auto">
          <a:xfrm>
            <a:off x="6099361" y="366871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Drop Overage Dependents from Coverage</a:t>
            </a:r>
          </a:p>
        </p:txBody>
      </p:sp>
      <p:sp>
        <p:nvSpPr>
          <p:cNvPr id="4155" name="Rectangle 159"/>
          <p:cNvSpPr>
            <a:spLocks noChangeArrowheads="1"/>
          </p:cNvSpPr>
          <p:nvPr/>
        </p:nvSpPr>
        <p:spPr bwMode="auto">
          <a:xfrm>
            <a:off x="6099361" y="416401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 &amp; Maintain Eligibility</a:t>
            </a:r>
          </a:p>
        </p:txBody>
      </p:sp>
      <p:sp>
        <p:nvSpPr>
          <p:cNvPr id="4156" name="Line 163"/>
          <p:cNvSpPr>
            <a:spLocks noChangeShapeType="1"/>
          </p:cNvSpPr>
          <p:nvPr/>
        </p:nvSpPr>
        <p:spPr bwMode="auto">
          <a:xfrm>
            <a:off x="7545388" y="1241108"/>
            <a:ext cx="0" cy="401669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57" name="Rectangle 164"/>
          <p:cNvSpPr>
            <a:spLocks noChangeArrowheads="1"/>
          </p:cNvSpPr>
          <p:nvPr/>
        </p:nvSpPr>
        <p:spPr bwMode="auto">
          <a:xfrm>
            <a:off x="7119938" y="121126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Schedule and </a:t>
            </a:r>
            <a:r>
              <a:rPr lang="en-US" sz="700" dirty="0" smtClean="0"/>
              <a:t>Run </a:t>
            </a:r>
            <a:r>
              <a:rPr lang="en-US" sz="700" dirty="0"/>
              <a:t>Payroll Deduction File</a:t>
            </a:r>
          </a:p>
        </p:txBody>
      </p:sp>
      <p:sp>
        <p:nvSpPr>
          <p:cNvPr id="4158" name="Rectangle 165"/>
          <p:cNvSpPr>
            <a:spLocks noChangeArrowheads="1"/>
          </p:cNvSpPr>
          <p:nvPr/>
        </p:nvSpPr>
        <p:spPr bwMode="auto">
          <a:xfrm>
            <a:off x="7119938" y="1700213"/>
            <a:ext cx="876300" cy="423862"/>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Calculate Employee Cost of Coverage</a:t>
            </a:r>
          </a:p>
        </p:txBody>
      </p:sp>
      <p:sp>
        <p:nvSpPr>
          <p:cNvPr id="4159" name="Rectangle 166"/>
          <p:cNvSpPr>
            <a:spLocks noChangeArrowheads="1"/>
          </p:cNvSpPr>
          <p:nvPr/>
        </p:nvSpPr>
        <p:spPr bwMode="auto">
          <a:xfrm>
            <a:off x="7119938" y="2192338"/>
            <a:ext cx="876300" cy="423862"/>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a:solidFill>
                  <a:schemeClr val="bg1"/>
                </a:solidFill>
              </a:rPr>
              <a:t>Calculate Employer Cost of Coverage</a:t>
            </a:r>
          </a:p>
        </p:txBody>
      </p:sp>
      <p:sp>
        <p:nvSpPr>
          <p:cNvPr id="4160" name="Rectangle 167"/>
          <p:cNvSpPr>
            <a:spLocks noChangeArrowheads="1"/>
          </p:cNvSpPr>
          <p:nvPr/>
        </p:nvSpPr>
        <p:spPr bwMode="auto">
          <a:xfrm>
            <a:off x="7119938" y="268446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 ASO Fees</a:t>
            </a:r>
          </a:p>
        </p:txBody>
      </p:sp>
      <p:sp>
        <p:nvSpPr>
          <p:cNvPr id="4161" name="Rectangle 168"/>
          <p:cNvSpPr>
            <a:spLocks noChangeArrowheads="1"/>
          </p:cNvSpPr>
          <p:nvPr/>
        </p:nvSpPr>
        <p:spPr bwMode="auto">
          <a:xfrm>
            <a:off x="7119938" y="31765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Calculate Retroactive Deductions</a:t>
            </a:r>
          </a:p>
        </p:txBody>
      </p:sp>
      <p:sp>
        <p:nvSpPr>
          <p:cNvPr id="4162" name="Rectangle 169"/>
          <p:cNvSpPr>
            <a:spLocks noChangeArrowheads="1"/>
          </p:cNvSpPr>
          <p:nvPr/>
        </p:nvSpPr>
        <p:spPr bwMode="auto">
          <a:xfrm>
            <a:off x="7094538" y="3671888"/>
            <a:ext cx="9017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 Imputed Income for Life Insurance</a:t>
            </a:r>
          </a:p>
        </p:txBody>
      </p:sp>
      <p:sp>
        <p:nvSpPr>
          <p:cNvPr id="4163" name="Rectangle 170"/>
          <p:cNvSpPr>
            <a:spLocks noChangeArrowheads="1"/>
          </p:cNvSpPr>
          <p:nvPr/>
        </p:nvSpPr>
        <p:spPr bwMode="auto">
          <a:xfrm>
            <a:off x="7119938" y="415925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a:t>
            </a:r>
          </a:p>
          <a:p>
            <a:pPr algn="ctr" eaLnBrk="1" hangingPunct="1"/>
            <a:r>
              <a:rPr lang="en-US" sz="700" dirty="0"/>
              <a:t>Imputed Income for Domestic Partners</a:t>
            </a:r>
          </a:p>
        </p:txBody>
      </p:sp>
      <p:sp>
        <p:nvSpPr>
          <p:cNvPr id="4164" name="Line 173"/>
          <p:cNvSpPr>
            <a:spLocks noChangeShapeType="1"/>
          </p:cNvSpPr>
          <p:nvPr/>
        </p:nvSpPr>
        <p:spPr bwMode="auto">
          <a:xfrm>
            <a:off x="8550275" y="1285875"/>
            <a:ext cx="3175" cy="5181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65" name="Rectangle 174"/>
          <p:cNvSpPr>
            <a:spLocks noChangeArrowheads="1"/>
          </p:cNvSpPr>
          <p:nvPr/>
        </p:nvSpPr>
        <p:spPr bwMode="auto">
          <a:xfrm>
            <a:off x="8115300" y="12096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Disaster Recovery &amp; Contingency Planning</a:t>
            </a:r>
          </a:p>
        </p:txBody>
      </p:sp>
      <p:sp>
        <p:nvSpPr>
          <p:cNvPr id="4166" name="Rectangle 175"/>
          <p:cNvSpPr>
            <a:spLocks noChangeArrowheads="1"/>
          </p:cNvSpPr>
          <p:nvPr/>
        </p:nvSpPr>
        <p:spPr bwMode="auto">
          <a:xfrm>
            <a:off x="8115300" y="169862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Maintain </a:t>
            </a:r>
            <a:r>
              <a:rPr lang="en-US" sz="700" dirty="0" smtClean="0"/>
              <a:t>Section 125/HIPAA </a:t>
            </a:r>
            <a:r>
              <a:rPr lang="en-US" sz="700" dirty="0"/>
              <a:t>Compliance</a:t>
            </a:r>
          </a:p>
        </p:txBody>
      </p:sp>
      <p:sp>
        <p:nvSpPr>
          <p:cNvPr id="4167" name="Rectangle 176"/>
          <p:cNvSpPr>
            <a:spLocks noChangeArrowheads="1"/>
          </p:cNvSpPr>
          <p:nvPr/>
        </p:nvSpPr>
        <p:spPr bwMode="auto">
          <a:xfrm>
            <a:off x="8115300" y="219075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smtClean="0"/>
              <a:t>Provide Administrator Portal</a:t>
            </a:r>
            <a:endParaRPr lang="en-US" sz="700" dirty="0"/>
          </a:p>
        </p:txBody>
      </p:sp>
      <p:sp>
        <p:nvSpPr>
          <p:cNvPr id="4168" name="Rectangle 177"/>
          <p:cNvSpPr>
            <a:spLocks noChangeArrowheads="1"/>
          </p:cNvSpPr>
          <p:nvPr/>
        </p:nvSpPr>
        <p:spPr bwMode="auto">
          <a:xfrm>
            <a:off x="8115300" y="268287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Run Scheduled Processes</a:t>
            </a:r>
          </a:p>
        </p:txBody>
      </p:sp>
      <p:sp>
        <p:nvSpPr>
          <p:cNvPr id="4169" name="Rectangle 178"/>
          <p:cNvSpPr>
            <a:spLocks noChangeArrowheads="1"/>
          </p:cNvSpPr>
          <p:nvPr/>
        </p:nvSpPr>
        <p:spPr bwMode="auto">
          <a:xfrm>
            <a:off x="8115300" y="31750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Monitor Scheduled Processes for Completion</a:t>
            </a:r>
          </a:p>
        </p:txBody>
      </p:sp>
      <p:sp>
        <p:nvSpPr>
          <p:cNvPr id="4170" name="Rectangle 179"/>
          <p:cNvSpPr>
            <a:spLocks noChangeArrowheads="1"/>
          </p:cNvSpPr>
          <p:nvPr/>
        </p:nvSpPr>
        <p:spPr bwMode="auto">
          <a:xfrm>
            <a:off x="8115300" y="36703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Maintain System Components</a:t>
            </a:r>
          </a:p>
        </p:txBody>
      </p:sp>
      <p:sp>
        <p:nvSpPr>
          <p:cNvPr id="4171" name="Rectangle 180"/>
          <p:cNvSpPr>
            <a:spLocks noChangeArrowheads="1"/>
          </p:cNvSpPr>
          <p:nvPr/>
        </p:nvSpPr>
        <p:spPr bwMode="auto">
          <a:xfrm>
            <a:off x="8115300" y="416718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Update System Configuration as Required</a:t>
            </a:r>
          </a:p>
        </p:txBody>
      </p:sp>
      <p:sp>
        <p:nvSpPr>
          <p:cNvPr id="4172" name="Rectangle 181"/>
          <p:cNvSpPr>
            <a:spLocks noChangeArrowheads="1"/>
          </p:cNvSpPr>
          <p:nvPr/>
        </p:nvSpPr>
        <p:spPr bwMode="auto">
          <a:xfrm>
            <a:off x="8115300" y="465931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Deploy System Upgrades</a:t>
            </a:r>
          </a:p>
        </p:txBody>
      </p:sp>
      <p:sp>
        <p:nvSpPr>
          <p:cNvPr id="4173" name="Rectangle 205"/>
          <p:cNvSpPr>
            <a:spLocks noChangeArrowheads="1"/>
          </p:cNvSpPr>
          <p:nvPr/>
        </p:nvSpPr>
        <p:spPr bwMode="auto">
          <a:xfrm>
            <a:off x="109538" y="566102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Calculate Medicare Eligibility</a:t>
            </a:r>
          </a:p>
        </p:txBody>
      </p:sp>
      <p:sp>
        <p:nvSpPr>
          <p:cNvPr id="4175" name="Rectangle 180"/>
          <p:cNvSpPr>
            <a:spLocks noChangeArrowheads="1"/>
          </p:cNvSpPr>
          <p:nvPr/>
        </p:nvSpPr>
        <p:spPr bwMode="auto">
          <a:xfrm>
            <a:off x="8124825" y="5153025"/>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Health Care Reform</a:t>
            </a:r>
          </a:p>
        </p:txBody>
      </p:sp>
      <p:sp>
        <p:nvSpPr>
          <p:cNvPr id="4176" name="Rectangle 181"/>
          <p:cNvSpPr>
            <a:spLocks noChangeArrowheads="1"/>
          </p:cNvSpPr>
          <p:nvPr/>
        </p:nvSpPr>
        <p:spPr bwMode="auto">
          <a:xfrm>
            <a:off x="8124825" y="5654675"/>
            <a:ext cx="876300" cy="423863"/>
          </a:xfrm>
          <a:prstGeom prst="rect">
            <a:avLst/>
          </a:prstGeom>
          <a:solidFill>
            <a:srgbClr val="FFC000"/>
          </a:solidFill>
          <a:ln w="19050">
            <a:solidFill>
              <a:srgbClr val="000000"/>
            </a:solidFill>
            <a:miter lim="800000"/>
            <a:headEnd/>
            <a:tailEnd/>
          </a:ln>
        </p:spPr>
        <p:txBody>
          <a:bodyPr anchor="ctr"/>
          <a:lstStyle/>
          <a:p>
            <a:pPr algn="ctr" eaLnBrk="1" hangingPunct="1"/>
            <a:r>
              <a:rPr lang="en-US" sz="700" dirty="0" smtClean="0"/>
              <a:t>Spending / Savings </a:t>
            </a:r>
            <a:r>
              <a:rPr lang="en-US" sz="700" dirty="0"/>
              <a:t>Account Administration</a:t>
            </a:r>
          </a:p>
        </p:txBody>
      </p:sp>
      <p:sp>
        <p:nvSpPr>
          <p:cNvPr id="4177" name="Rectangle 181"/>
          <p:cNvSpPr>
            <a:spLocks noChangeArrowheads="1"/>
          </p:cNvSpPr>
          <p:nvPr/>
        </p:nvSpPr>
        <p:spPr bwMode="auto">
          <a:xfrm>
            <a:off x="8124825" y="6140450"/>
            <a:ext cx="876300" cy="423863"/>
          </a:xfrm>
          <a:prstGeom prst="rect">
            <a:avLst/>
          </a:prstGeom>
          <a:solidFill>
            <a:srgbClr val="92D050"/>
          </a:solidFill>
          <a:ln w="19050">
            <a:solidFill>
              <a:srgbClr val="000000"/>
            </a:solidFill>
            <a:miter lim="800000"/>
            <a:headEnd/>
            <a:tailEnd/>
          </a:ln>
        </p:spPr>
        <p:txBody>
          <a:bodyPr anchor="ctr"/>
          <a:lstStyle/>
          <a:p>
            <a:pPr algn="ctr"/>
            <a:r>
              <a:rPr lang="en-US" sz="700" dirty="0"/>
              <a:t>Form 5500 Preparation</a:t>
            </a:r>
          </a:p>
        </p:txBody>
      </p:sp>
      <p:sp>
        <p:nvSpPr>
          <p:cNvPr id="4178" name="Rectangle 129"/>
          <p:cNvSpPr>
            <a:spLocks noChangeArrowheads="1"/>
          </p:cNvSpPr>
          <p:nvPr/>
        </p:nvSpPr>
        <p:spPr bwMode="auto">
          <a:xfrm>
            <a:off x="3124200" y="41656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Web Chat and Email</a:t>
            </a:r>
          </a:p>
        </p:txBody>
      </p:sp>
      <p:sp>
        <p:nvSpPr>
          <p:cNvPr id="4180" name="Rectangle 138"/>
          <p:cNvSpPr>
            <a:spLocks noChangeArrowheads="1"/>
          </p:cNvSpPr>
          <p:nvPr/>
        </p:nvSpPr>
        <p:spPr bwMode="auto">
          <a:xfrm>
            <a:off x="4114800" y="3660775"/>
            <a:ext cx="876300" cy="423863"/>
          </a:xfrm>
          <a:prstGeom prst="rect">
            <a:avLst/>
          </a:prstGeom>
          <a:solidFill>
            <a:srgbClr val="FFC000"/>
          </a:solidFill>
          <a:ln w="19050">
            <a:solidFill>
              <a:srgbClr val="000000"/>
            </a:solidFill>
            <a:miter lim="800000"/>
            <a:headEnd/>
            <a:tailEnd/>
          </a:ln>
        </p:spPr>
        <p:txBody>
          <a:bodyPr anchor="ctr"/>
          <a:lstStyle/>
          <a:p>
            <a:pPr algn="ctr" eaLnBrk="1" hangingPunct="1"/>
            <a:r>
              <a:rPr lang="en-US" sz="700" dirty="0"/>
              <a:t>Single Sign-on Integration with Third Parties</a:t>
            </a:r>
          </a:p>
        </p:txBody>
      </p:sp>
      <p:sp>
        <p:nvSpPr>
          <p:cNvPr id="4181" name="Rectangle 159"/>
          <p:cNvSpPr>
            <a:spLocks noChangeArrowheads="1"/>
          </p:cNvSpPr>
          <p:nvPr/>
        </p:nvSpPr>
        <p:spPr bwMode="auto">
          <a:xfrm>
            <a:off x="6099361" y="4659313"/>
            <a:ext cx="876300" cy="423862"/>
          </a:xfrm>
          <a:prstGeom prst="rect">
            <a:avLst/>
          </a:prstGeom>
          <a:solidFill>
            <a:srgbClr val="FFC000"/>
          </a:solidFill>
          <a:ln w="19050">
            <a:solidFill>
              <a:srgbClr val="000000"/>
            </a:solidFill>
            <a:miter lim="800000"/>
            <a:headEnd/>
            <a:tailEnd/>
          </a:ln>
        </p:spPr>
        <p:txBody>
          <a:bodyPr anchor="ctr"/>
          <a:lstStyle/>
          <a:p>
            <a:pPr algn="ctr" eaLnBrk="1" hangingPunct="1"/>
            <a:r>
              <a:rPr lang="en-US" sz="700" dirty="0"/>
              <a:t>Annual or Ongoing Dependent Audit</a:t>
            </a:r>
          </a:p>
        </p:txBody>
      </p:sp>
      <p:sp>
        <p:nvSpPr>
          <p:cNvPr id="4182" name="Rectangle 159"/>
          <p:cNvSpPr>
            <a:spLocks noChangeArrowheads="1"/>
          </p:cNvSpPr>
          <p:nvPr/>
        </p:nvSpPr>
        <p:spPr bwMode="auto">
          <a:xfrm>
            <a:off x="6099361" y="5145088"/>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Dependent Audit Result Processing</a:t>
            </a:r>
          </a:p>
        </p:txBody>
      </p:sp>
      <p:sp>
        <p:nvSpPr>
          <p:cNvPr id="4183" name="Rectangle 130"/>
          <p:cNvSpPr>
            <a:spLocks noChangeArrowheads="1"/>
          </p:cNvSpPr>
          <p:nvPr/>
        </p:nvSpPr>
        <p:spPr bwMode="auto">
          <a:xfrm>
            <a:off x="2211388" y="6473824"/>
            <a:ext cx="2970212" cy="307975"/>
          </a:xfrm>
          <a:prstGeom prst="rect">
            <a:avLst/>
          </a:prstGeom>
          <a:solidFill>
            <a:srgbClr val="92D050"/>
          </a:solidFill>
          <a:ln w="19050">
            <a:solidFill>
              <a:srgbClr val="000000"/>
            </a:solidFill>
            <a:miter lim="800000"/>
            <a:headEnd/>
            <a:tailEnd/>
          </a:ln>
        </p:spPr>
        <p:txBody>
          <a:bodyPr anchor="ctr"/>
          <a:lstStyle/>
          <a:p>
            <a:r>
              <a:rPr lang="en-US" sz="800" dirty="0" smtClean="0"/>
              <a:t>Standard tasks </a:t>
            </a:r>
            <a:r>
              <a:rPr lang="en-US" sz="800" dirty="0"/>
              <a:t>that can be performed by </a:t>
            </a:r>
            <a:r>
              <a:rPr lang="en-US" sz="800" dirty="0" smtClean="0"/>
              <a:t>Aon Administration and Consulting Teams – </a:t>
            </a:r>
            <a:r>
              <a:rPr lang="en-US" sz="800" dirty="0"/>
              <a:t>based on Scope of Services</a:t>
            </a:r>
          </a:p>
        </p:txBody>
      </p:sp>
      <p:sp>
        <p:nvSpPr>
          <p:cNvPr id="4184" name="Rectangle 130"/>
          <p:cNvSpPr>
            <a:spLocks noChangeArrowheads="1"/>
          </p:cNvSpPr>
          <p:nvPr/>
        </p:nvSpPr>
        <p:spPr bwMode="auto">
          <a:xfrm>
            <a:off x="2802086" y="6177461"/>
            <a:ext cx="2101850" cy="241300"/>
          </a:xfrm>
          <a:prstGeom prst="rect">
            <a:avLst/>
          </a:prstGeom>
          <a:solidFill>
            <a:schemeClr val="bg1"/>
          </a:solidFill>
          <a:ln w="19050">
            <a:solidFill>
              <a:srgbClr val="000000"/>
            </a:solidFill>
            <a:miter lim="800000"/>
            <a:headEnd/>
            <a:tailEnd/>
          </a:ln>
        </p:spPr>
        <p:txBody>
          <a:bodyPr anchor="ctr"/>
          <a:lstStyle/>
          <a:p>
            <a:r>
              <a:rPr lang="en-US" sz="800" dirty="0"/>
              <a:t>Tasks that remain Client’s responsibilities</a:t>
            </a:r>
          </a:p>
        </p:txBody>
      </p:sp>
      <p:sp>
        <p:nvSpPr>
          <p:cNvPr id="4185" name="Rectangle 130"/>
          <p:cNvSpPr>
            <a:spLocks noChangeArrowheads="1"/>
          </p:cNvSpPr>
          <p:nvPr/>
        </p:nvSpPr>
        <p:spPr bwMode="auto">
          <a:xfrm>
            <a:off x="3116263" y="4648200"/>
            <a:ext cx="876300" cy="423863"/>
          </a:xfrm>
          <a:prstGeom prst="rect">
            <a:avLst/>
          </a:prstGeom>
          <a:solidFill>
            <a:srgbClr val="1160FF"/>
          </a:solidFill>
          <a:ln w="19050">
            <a:solidFill>
              <a:srgbClr val="000000"/>
            </a:solidFill>
            <a:miter lim="800000"/>
            <a:headEnd/>
            <a:tailEnd/>
          </a:ln>
        </p:spPr>
        <p:txBody>
          <a:bodyPr anchor="ctr"/>
          <a:lstStyle/>
          <a:p>
            <a:pPr algn="ctr" eaLnBrk="1" hangingPunct="1"/>
            <a:r>
              <a:rPr lang="en-US" sz="600" dirty="0">
                <a:solidFill>
                  <a:schemeClr val="bg1"/>
                </a:solidFill>
              </a:rPr>
              <a:t>Provide Plan Materials to </a:t>
            </a:r>
            <a:r>
              <a:rPr lang="en-US" sz="600" dirty="0" smtClean="0">
                <a:solidFill>
                  <a:schemeClr val="bg1"/>
                </a:solidFill>
              </a:rPr>
              <a:t>Employees</a:t>
            </a:r>
          </a:p>
          <a:p>
            <a:pPr algn="ctr" eaLnBrk="1" hangingPunct="1"/>
            <a:r>
              <a:rPr lang="en-US" sz="600" dirty="0" smtClean="0">
                <a:solidFill>
                  <a:schemeClr val="bg1"/>
                </a:solidFill>
              </a:rPr>
              <a:t>(electronic &amp; print)</a:t>
            </a:r>
            <a:endParaRPr lang="en-US" sz="600" dirty="0">
              <a:solidFill>
                <a:schemeClr val="bg1"/>
              </a:solidFill>
            </a:endParaRPr>
          </a:p>
        </p:txBody>
      </p:sp>
      <p:sp>
        <p:nvSpPr>
          <p:cNvPr id="4186" name="Rectangle 129"/>
          <p:cNvSpPr>
            <a:spLocks noChangeArrowheads="1"/>
          </p:cNvSpPr>
          <p:nvPr/>
        </p:nvSpPr>
        <p:spPr bwMode="auto">
          <a:xfrm>
            <a:off x="3128963" y="5156200"/>
            <a:ext cx="876300" cy="423863"/>
          </a:xfrm>
          <a:prstGeom prst="rect">
            <a:avLst/>
          </a:prstGeom>
          <a:solidFill>
            <a:srgbClr val="FFC000"/>
          </a:solidFill>
          <a:ln w="19050">
            <a:solidFill>
              <a:srgbClr val="000000"/>
            </a:solidFill>
            <a:miter lim="800000"/>
            <a:headEnd/>
            <a:tailEnd/>
          </a:ln>
        </p:spPr>
        <p:txBody>
          <a:bodyPr anchor="ctr"/>
          <a:lstStyle/>
          <a:p>
            <a:pPr algn="ctr" eaLnBrk="1" hangingPunct="1"/>
            <a:r>
              <a:rPr lang="en-US" sz="700" dirty="0"/>
              <a:t>Core and Clinical Advocacy Services</a:t>
            </a:r>
          </a:p>
        </p:txBody>
      </p:sp>
      <p:sp>
        <p:nvSpPr>
          <p:cNvPr id="4187" name="Rectangle 130"/>
          <p:cNvSpPr>
            <a:spLocks noChangeArrowheads="1"/>
          </p:cNvSpPr>
          <p:nvPr/>
        </p:nvSpPr>
        <p:spPr bwMode="auto">
          <a:xfrm>
            <a:off x="3128963" y="5653088"/>
            <a:ext cx="876300" cy="423862"/>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700" dirty="0" smtClean="0">
                <a:solidFill>
                  <a:schemeClr val="bg1"/>
                </a:solidFill>
              </a:rPr>
              <a:t>Mobile-enabled web site</a:t>
            </a:r>
            <a:endParaRPr lang="en-US" sz="700" dirty="0">
              <a:solidFill>
                <a:schemeClr val="bg1"/>
              </a:solidFill>
            </a:endParaRPr>
          </a:p>
        </p:txBody>
      </p:sp>
      <p:sp>
        <p:nvSpPr>
          <p:cNvPr id="4189" name="Rectangle 111"/>
          <p:cNvSpPr>
            <a:spLocks noChangeArrowheads="1"/>
          </p:cNvSpPr>
          <p:nvPr/>
        </p:nvSpPr>
        <p:spPr bwMode="auto">
          <a:xfrm>
            <a:off x="1123950" y="5145088"/>
            <a:ext cx="876300" cy="423862"/>
          </a:xfrm>
          <a:prstGeom prst="rect">
            <a:avLst/>
          </a:prstGeom>
          <a:solidFill>
            <a:srgbClr val="92D050"/>
          </a:solidFill>
          <a:ln w="19050">
            <a:solidFill>
              <a:srgbClr val="000000"/>
            </a:solidFill>
            <a:miter lim="800000"/>
            <a:headEnd/>
            <a:tailEnd/>
          </a:ln>
        </p:spPr>
        <p:txBody>
          <a:bodyPr anchor="ctr"/>
          <a:lstStyle/>
          <a:p>
            <a:pPr algn="ctr"/>
            <a:r>
              <a:rPr lang="en-US" sz="700" dirty="0"/>
              <a:t>Direct Billing Vendor Integration &amp; Coordination</a:t>
            </a:r>
          </a:p>
        </p:txBody>
      </p:sp>
      <p:sp>
        <p:nvSpPr>
          <p:cNvPr id="4190" name="Rectangle 149"/>
          <p:cNvSpPr>
            <a:spLocks noChangeArrowheads="1"/>
          </p:cNvSpPr>
          <p:nvPr/>
        </p:nvSpPr>
        <p:spPr bwMode="auto">
          <a:xfrm>
            <a:off x="5114925" y="41656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a:t>Annual Enrollment Migration Reporting</a:t>
            </a:r>
          </a:p>
        </p:txBody>
      </p:sp>
      <p:sp>
        <p:nvSpPr>
          <p:cNvPr id="4191" name="Rectangle 122"/>
          <p:cNvSpPr>
            <a:spLocks noChangeArrowheads="1"/>
          </p:cNvSpPr>
          <p:nvPr/>
        </p:nvSpPr>
        <p:spPr bwMode="auto">
          <a:xfrm>
            <a:off x="2114550" y="5653088"/>
            <a:ext cx="876300" cy="423862"/>
          </a:xfrm>
          <a:prstGeom prst="rect">
            <a:avLst/>
          </a:prstGeom>
          <a:solidFill>
            <a:schemeClr val="bg1"/>
          </a:solidFill>
          <a:ln w="19050">
            <a:solidFill>
              <a:srgbClr val="000000"/>
            </a:solidFill>
            <a:miter lim="800000"/>
            <a:headEnd/>
            <a:tailEnd/>
          </a:ln>
        </p:spPr>
        <p:txBody>
          <a:bodyPr anchor="ctr"/>
          <a:lstStyle/>
          <a:p>
            <a:pPr algn="ctr" eaLnBrk="1" hangingPunct="1"/>
            <a:r>
              <a:rPr lang="en-US" sz="700" dirty="0"/>
              <a:t>Process Returned Mail</a:t>
            </a:r>
          </a:p>
        </p:txBody>
      </p:sp>
      <p:sp>
        <p:nvSpPr>
          <p:cNvPr id="96" name="Rectangle 130"/>
          <p:cNvSpPr>
            <a:spLocks noChangeArrowheads="1"/>
          </p:cNvSpPr>
          <p:nvPr/>
        </p:nvSpPr>
        <p:spPr bwMode="auto">
          <a:xfrm>
            <a:off x="1120775" y="5635626"/>
            <a:ext cx="876300" cy="423862"/>
          </a:xfrm>
          <a:prstGeom prst="rect">
            <a:avLst/>
          </a:prstGeom>
          <a:solidFill>
            <a:srgbClr val="FFC000"/>
          </a:solidFill>
          <a:ln w="19050">
            <a:solidFill>
              <a:srgbClr val="000000"/>
            </a:solidFill>
            <a:miter lim="800000"/>
            <a:headEnd/>
            <a:tailEnd/>
          </a:ln>
        </p:spPr>
        <p:txBody>
          <a:bodyPr anchor="ctr"/>
          <a:lstStyle/>
          <a:p>
            <a:pPr algn="ctr" eaLnBrk="1" hangingPunct="1"/>
            <a:r>
              <a:rPr lang="en-US" sz="700" dirty="0"/>
              <a:t>Claims and Appeals Management</a:t>
            </a:r>
          </a:p>
        </p:txBody>
      </p:sp>
      <p:sp>
        <p:nvSpPr>
          <p:cNvPr id="97" name="Rectangle 156"/>
          <p:cNvSpPr>
            <a:spLocks noChangeArrowheads="1"/>
          </p:cNvSpPr>
          <p:nvPr/>
        </p:nvSpPr>
        <p:spPr bwMode="auto">
          <a:xfrm>
            <a:off x="6108886" y="5658522"/>
            <a:ext cx="876300" cy="423862"/>
          </a:xfrm>
          <a:prstGeom prst="rect">
            <a:avLst/>
          </a:prstGeom>
          <a:solidFill>
            <a:srgbClr val="FFC000"/>
          </a:solidFill>
          <a:ln w="19050">
            <a:solidFill>
              <a:schemeClr val="tx1"/>
            </a:solidFill>
            <a:miter lim="800000"/>
            <a:headEnd/>
            <a:tailEnd/>
          </a:ln>
        </p:spPr>
        <p:txBody>
          <a:bodyPr anchor="ctr"/>
          <a:lstStyle/>
          <a:p>
            <a:pPr algn="ctr" eaLnBrk="1" hangingPunct="1"/>
            <a:r>
              <a:rPr lang="en-US" sz="700" dirty="0" smtClean="0"/>
              <a:t>Qualify Court Orders</a:t>
            </a:r>
            <a:endParaRPr lang="en-US" sz="700" dirty="0"/>
          </a:p>
        </p:txBody>
      </p:sp>
      <p:sp>
        <p:nvSpPr>
          <p:cNvPr id="99" name="Rectangle 155"/>
          <p:cNvSpPr>
            <a:spLocks noChangeArrowheads="1"/>
          </p:cNvSpPr>
          <p:nvPr/>
        </p:nvSpPr>
        <p:spPr bwMode="auto">
          <a:xfrm>
            <a:off x="6105711" y="2192338"/>
            <a:ext cx="876300" cy="423862"/>
          </a:xfrm>
          <a:prstGeom prst="rect">
            <a:avLst/>
          </a:prstGeom>
          <a:solidFill>
            <a:srgbClr val="FFC000"/>
          </a:solidFill>
          <a:ln w="19050">
            <a:solidFill>
              <a:schemeClr val="tx1"/>
            </a:solidFill>
            <a:miter lim="800000"/>
            <a:headEnd/>
            <a:tailEnd/>
          </a:ln>
        </p:spPr>
        <p:txBody>
          <a:bodyPr anchor="ctr"/>
          <a:lstStyle/>
          <a:p>
            <a:pPr algn="ctr" eaLnBrk="1" hangingPunct="1"/>
            <a:r>
              <a:rPr lang="en-US" sz="700" dirty="0" smtClean="0"/>
              <a:t>Verify Dependent / Student Status</a:t>
            </a:r>
            <a:endParaRPr lang="en-US" sz="700" dirty="0"/>
          </a:p>
        </p:txBody>
      </p:sp>
      <p:sp>
        <p:nvSpPr>
          <p:cNvPr id="100" name="Rectangle 130"/>
          <p:cNvSpPr>
            <a:spLocks noChangeArrowheads="1"/>
          </p:cNvSpPr>
          <p:nvPr/>
        </p:nvSpPr>
        <p:spPr bwMode="auto">
          <a:xfrm>
            <a:off x="4935686" y="6172200"/>
            <a:ext cx="2381102" cy="246562"/>
          </a:xfrm>
          <a:prstGeom prst="rect">
            <a:avLst/>
          </a:prstGeom>
          <a:solidFill>
            <a:srgbClr val="FFC000"/>
          </a:solidFill>
          <a:ln w="19050">
            <a:solidFill>
              <a:srgbClr val="000000"/>
            </a:solidFill>
            <a:miter lim="800000"/>
            <a:headEnd/>
            <a:tailEnd/>
          </a:ln>
        </p:spPr>
        <p:txBody>
          <a:bodyPr anchor="ctr"/>
          <a:lstStyle/>
          <a:p>
            <a:r>
              <a:rPr lang="en-US" sz="800" dirty="0" smtClean="0"/>
              <a:t>Optional Services that can be performed by Aon</a:t>
            </a:r>
            <a:endParaRPr lang="en-US" sz="800" dirty="0"/>
          </a:p>
        </p:txBody>
      </p:sp>
      <p:sp>
        <p:nvSpPr>
          <p:cNvPr id="101" name="Rectangle 170"/>
          <p:cNvSpPr>
            <a:spLocks noChangeArrowheads="1"/>
          </p:cNvSpPr>
          <p:nvPr/>
        </p:nvSpPr>
        <p:spPr bwMode="auto">
          <a:xfrm>
            <a:off x="7124700" y="4648200"/>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smtClean="0"/>
              <a:t>Schedule &amp; Run Carrier Eligibility</a:t>
            </a:r>
            <a:endParaRPr lang="en-US" sz="700" dirty="0"/>
          </a:p>
        </p:txBody>
      </p:sp>
      <p:sp>
        <p:nvSpPr>
          <p:cNvPr id="103" name="Rectangle 205"/>
          <p:cNvSpPr>
            <a:spLocks noChangeArrowheads="1"/>
          </p:cNvSpPr>
          <p:nvPr/>
        </p:nvSpPr>
        <p:spPr bwMode="auto">
          <a:xfrm>
            <a:off x="109538" y="6151563"/>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smtClean="0"/>
              <a:t>Finalize / Default Past Due Events</a:t>
            </a:r>
            <a:endParaRPr lang="en-US" sz="700" dirty="0"/>
          </a:p>
        </p:txBody>
      </p:sp>
      <p:sp>
        <p:nvSpPr>
          <p:cNvPr id="104" name="Rectangle 170"/>
          <p:cNvSpPr>
            <a:spLocks noChangeArrowheads="1"/>
          </p:cNvSpPr>
          <p:nvPr/>
        </p:nvSpPr>
        <p:spPr bwMode="auto">
          <a:xfrm>
            <a:off x="7125526" y="5143499"/>
            <a:ext cx="876300" cy="423863"/>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smtClean="0"/>
              <a:t>Manage Interface Errors</a:t>
            </a:r>
            <a:endParaRPr lang="en-US" sz="700" dirty="0"/>
          </a:p>
        </p:txBody>
      </p:sp>
      <p:sp>
        <p:nvSpPr>
          <p:cNvPr id="106" name="Rectangle 106"/>
          <p:cNvSpPr>
            <a:spLocks noChangeArrowheads="1"/>
          </p:cNvSpPr>
          <p:nvPr/>
        </p:nvSpPr>
        <p:spPr bwMode="auto">
          <a:xfrm>
            <a:off x="1114425" y="6140451"/>
            <a:ext cx="876300" cy="423863"/>
          </a:xfrm>
          <a:prstGeom prst="rect">
            <a:avLst/>
          </a:prstGeom>
          <a:gradFill>
            <a:gsLst>
              <a:gs pos="0">
                <a:schemeClr val="accent3">
                  <a:lumMod val="85000"/>
                  <a:lumOff val="15000"/>
                </a:schemeClr>
              </a:gs>
              <a:gs pos="50000">
                <a:srgbClr val="9CB86E"/>
              </a:gs>
              <a:gs pos="100000">
                <a:srgbClr val="156B13"/>
              </a:gs>
            </a:gsLst>
            <a:lin ang="5400000" scaled="0"/>
          </a:gradFill>
          <a:ln w="19050">
            <a:solidFill>
              <a:schemeClr val="tx1"/>
            </a:solidFill>
            <a:miter lim="800000"/>
            <a:headEnd/>
            <a:tailEnd/>
          </a:ln>
        </p:spPr>
        <p:txBody>
          <a:bodyPr anchor="ctr"/>
          <a:lstStyle/>
          <a:p>
            <a:pPr algn="ctr" eaLnBrk="1" hangingPunct="1"/>
            <a:r>
              <a:rPr lang="en-US" sz="700" dirty="0" smtClean="0">
                <a:solidFill>
                  <a:schemeClr val="bg1"/>
                </a:solidFill>
              </a:rPr>
              <a:t>Finalizing Non-Self Service Events</a:t>
            </a:r>
            <a:endParaRPr lang="en-US" sz="700" dirty="0">
              <a:solidFill>
                <a:schemeClr val="bg1"/>
              </a:solidFill>
            </a:endParaRPr>
          </a:p>
        </p:txBody>
      </p:sp>
      <p:sp>
        <p:nvSpPr>
          <p:cNvPr id="4188" name="Rectangle 111"/>
          <p:cNvSpPr>
            <a:spLocks noChangeArrowheads="1"/>
          </p:cNvSpPr>
          <p:nvPr/>
        </p:nvSpPr>
        <p:spPr bwMode="auto">
          <a:xfrm>
            <a:off x="1123950" y="4659313"/>
            <a:ext cx="876300" cy="423862"/>
          </a:xfrm>
          <a:prstGeom prst="rect">
            <a:avLst/>
          </a:prstGeom>
          <a:solidFill>
            <a:srgbClr val="92D050"/>
          </a:solidFill>
          <a:ln w="19050">
            <a:solidFill>
              <a:srgbClr val="000000"/>
            </a:solidFill>
            <a:miter lim="800000"/>
            <a:headEnd/>
            <a:tailEnd/>
          </a:ln>
        </p:spPr>
        <p:txBody>
          <a:bodyPr anchor="ctr"/>
          <a:lstStyle/>
          <a:p>
            <a:pPr algn="ctr" eaLnBrk="1" hangingPunct="1"/>
            <a:r>
              <a:rPr lang="en-US" sz="700" dirty="0" smtClean="0"/>
              <a:t>COBRA Vendor Integration &amp;  Coordination</a:t>
            </a:r>
          </a:p>
        </p:txBody>
      </p:sp>
      <p:grpSp>
        <p:nvGrpSpPr>
          <p:cNvPr id="108" name="Group 107"/>
          <p:cNvGrpSpPr/>
          <p:nvPr/>
        </p:nvGrpSpPr>
        <p:grpSpPr>
          <a:xfrm>
            <a:off x="118454" y="762000"/>
            <a:ext cx="8949346" cy="319074"/>
            <a:chOff x="118454" y="514349"/>
            <a:chExt cx="8949346" cy="319074"/>
          </a:xfrm>
        </p:grpSpPr>
        <p:sp>
          <p:nvSpPr>
            <p:cNvPr id="109" name="Rectangle 94"/>
            <p:cNvSpPr>
              <a:spLocks noChangeArrowheads="1"/>
            </p:cNvSpPr>
            <p:nvPr/>
          </p:nvSpPr>
          <p:spPr bwMode="auto">
            <a:xfrm>
              <a:off x="118454" y="514351"/>
              <a:ext cx="8869979" cy="319072"/>
            </a:xfrm>
            <a:prstGeom prst="rect">
              <a:avLst/>
            </a:prstGeom>
            <a:solidFill>
              <a:srgbClr val="4D4F53"/>
            </a:solidFill>
            <a:ln w="9525">
              <a:noFill/>
              <a:miter lim="800000"/>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FFFFFF"/>
                </a:solidFill>
                <a:effectLst/>
                <a:uLnTx/>
                <a:uFillTx/>
                <a:latin typeface="Arial" pitchFamily="34" charset="0"/>
                <a:ea typeface="ＭＳ Ｐゴシック" pitchFamily="34" charset="-128"/>
              </a:endParaRPr>
            </a:p>
          </p:txBody>
        </p:sp>
        <p:sp>
          <p:nvSpPr>
            <p:cNvPr id="110" name="Rectangle 94"/>
            <p:cNvSpPr>
              <a:spLocks noChangeArrowheads="1"/>
            </p:cNvSpPr>
            <p:nvPr/>
          </p:nvSpPr>
          <p:spPr bwMode="auto">
            <a:xfrm>
              <a:off x="152400" y="515525"/>
              <a:ext cx="914400" cy="317897"/>
            </a:xfrm>
            <a:prstGeom prst="rect">
              <a:avLst/>
            </a:prstGeom>
            <a:solidFill>
              <a:srgbClr val="4D4F53">
                <a:alpha val="60000"/>
              </a:srgbClr>
            </a:solidFill>
            <a:ln w="9525">
              <a:noFill/>
              <a:miter lim="800000"/>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Arial Narrow" pitchFamily="34" charset="0"/>
                </a:rPr>
                <a:t>Event Processing</a:t>
              </a:r>
            </a:p>
          </p:txBody>
        </p:sp>
        <p:sp>
          <p:nvSpPr>
            <p:cNvPr id="111" name="Rectangle 104"/>
            <p:cNvSpPr>
              <a:spLocks noChangeArrowheads="1"/>
            </p:cNvSpPr>
            <p:nvPr/>
          </p:nvSpPr>
          <p:spPr bwMode="auto">
            <a:xfrm>
              <a:off x="1066800" y="515525"/>
              <a:ext cx="1125537"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rPr>
                <a:t>Administrative Tasks</a:t>
              </a:r>
            </a:p>
          </p:txBody>
        </p:sp>
        <p:sp>
          <p:nvSpPr>
            <p:cNvPr id="112" name="Rectangle 104"/>
            <p:cNvSpPr>
              <a:spLocks noChangeArrowheads="1"/>
            </p:cNvSpPr>
            <p:nvPr/>
          </p:nvSpPr>
          <p:spPr bwMode="auto">
            <a:xfrm>
              <a:off x="2171700" y="515525"/>
              <a:ext cx="87630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Communication</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3" name="Rectangle 104"/>
            <p:cNvSpPr>
              <a:spLocks noChangeArrowheads="1"/>
            </p:cNvSpPr>
            <p:nvPr/>
          </p:nvSpPr>
          <p:spPr bwMode="auto">
            <a:xfrm>
              <a:off x="3124200" y="515525"/>
              <a:ext cx="960071"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Employee Support</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4" name="Rectangle 104"/>
            <p:cNvSpPr>
              <a:spLocks noChangeArrowheads="1"/>
            </p:cNvSpPr>
            <p:nvPr/>
          </p:nvSpPr>
          <p:spPr bwMode="auto">
            <a:xfrm>
              <a:off x="4084271" y="515526"/>
              <a:ext cx="104775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Vendor Management</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5" name="Rectangle 104"/>
            <p:cNvSpPr>
              <a:spLocks noChangeArrowheads="1"/>
            </p:cNvSpPr>
            <p:nvPr/>
          </p:nvSpPr>
          <p:spPr bwMode="auto">
            <a:xfrm>
              <a:off x="5219700" y="515525"/>
              <a:ext cx="87630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Reporting</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6" name="Rectangle 104"/>
            <p:cNvSpPr>
              <a:spLocks noChangeArrowheads="1"/>
            </p:cNvSpPr>
            <p:nvPr/>
          </p:nvSpPr>
          <p:spPr bwMode="auto">
            <a:xfrm>
              <a:off x="6210300" y="514350"/>
              <a:ext cx="723900"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Processing</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7" name="Rectangle 104"/>
            <p:cNvSpPr>
              <a:spLocks noChangeArrowheads="1"/>
            </p:cNvSpPr>
            <p:nvPr/>
          </p:nvSpPr>
          <p:spPr bwMode="auto">
            <a:xfrm>
              <a:off x="7067555" y="515525"/>
              <a:ext cx="1009645" cy="317897"/>
            </a:xfrm>
            <a:prstGeom prst="rect">
              <a:avLst/>
            </a:prstGeom>
            <a:solidFill>
              <a:srgbClr val="4D4F53">
                <a:alpha val="60000"/>
              </a:srgbClr>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Interface Processing</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sp>
          <p:nvSpPr>
            <p:cNvPr id="118" name="Rectangle 104"/>
            <p:cNvSpPr>
              <a:spLocks noChangeArrowheads="1"/>
            </p:cNvSpPr>
            <p:nvPr/>
          </p:nvSpPr>
          <p:spPr bwMode="auto">
            <a:xfrm>
              <a:off x="8156566" y="514349"/>
              <a:ext cx="911234" cy="319074"/>
            </a:xfrm>
            <a:prstGeom prst="rect">
              <a:avLst/>
            </a:prstGeom>
            <a:solidFill>
              <a:srgbClr val="4D4F53"/>
            </a:solidFill>
            <a:ln w="9525">
              <a:noFill/>
              <a:miter lim="800000"/>
              <a:headEnd/>
              <a:tailEnd/>
            </a:ln>
          </p:spPr>
          <p:txBody>
            <a:bodyPr anchor="ct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charset="0"/>
                  <a:ea typeface="ＭＳ Ｐゴシック" pitchFamily="34" charset="-128"/>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Narrow" pitchFamily="34" charset="0"/>
                  <a:ea typeface="ＭＳ Ｐゴシック" pitchFamily="34" charset="-128"/>
                </a:rPr>
                <a:t>Maintenance &amp; Compliance</a:t>
              </a:r>
              <a:endParaRPr kumimoji="0" lang="en-US" sz="800" b="1" i="0" u="none" strike="noStrike" kern="0" cap="none" spc="0" normalizeH="0" baseline="0" noProof="0" dirty="0">
                <a:ln>
                  <a:noFill/>
                </a:ln>
                <a:solidFill>
                  <a:srgbClr val="FFFFFF"/>
                </a:solidFill>
                <a:effectLst/>
                <a:uLnTx/>
                <a:uFillTx/>
                <a:latin typeface="Arial Narrow" pitchFamily="34" charset="0"/>
                <a:ea typeface="ＭＳ Ｐゴシック" pitchFamily="34" charset="-128"/>
              </a:endParaRPr>
            </a:p>
          </p:txBody>
        </p:sp>
      </p:grpSp>
      <p:sp>
        <p:nvSpPr>
          <p:cNvPr id="120" name="Rectangle 130"/>
          <p:cNvSpPr>
            <a:spLocks noChangeArrowheads="1"/>
          </p:cNvSpPr>
          <p:nvPr/>
        </p:nvSpPr>
        <p:spPr bwMode="auto">
          <a:xfrm>
            <a:off x="5257800" y="6477000"/>
            <a:ext cx="2362200" cy="304800"/>
          </a:xfrm>
          <a:prstGeom prst="rect">
            <a:avLst/>
          </a:prstGeom>
          <a:gradFill flip="none" rotWithShape="1">
            <a:gsLst>
              <a:gs pos="0">
                <a:schemeClr val="accent3">
                  <a:lumMod val="85000"/>
                  <a:lumOff val="15000"/>
                </a:schemeClr>
              </a:gs>
              <a:gs pos="50000">
                <a:srgbClr val="9CB86E"/>
              </a:gs>
              <a:gs pos="100000">
                <a:srgbClr val="156B13"/>
              </a:gs>
            </a:gsLst>
            <a:lin ang="13500000" scaled="1"/>
            <a:tileRect/>
          </a:gradFill>
          <a:ln w="19050">
            <a:solidFill>
              <a:srgbClr val="000000"/>
            </a:solidFill>
            <a:miter lim="800000"/>
            <a:headEnd/>
            <a:tailEnd/>
          </a:ln>
        </p:spPr>
        <p:txBody>
          <a:bodyPr anchor="ctr"/>
          <a:lstStyle/>
          <a:p>
            <a:pPr algn="ctr" eaLnBrk="1" hangingPunct="1"/>
            <a:r>
              <a:rPr lang="en-US" sz="800" dirty="0" smtClean="0">
                <a:solidFill>
                  <a:schemeClr val="bg1"/>
                </a:solidFill>
              </a:rPr>
              <a:t>Services provided and/or enhanced by VBES</a:t>
            </a:r>
            <a:endParaRPr lang="en-US" sz="800" dirty="0">
              <a:solidFill>
                <a:schemeClr val="bg1"/>
              </a:solidFill>
            </a:endParaRPr>
          </a:p>
        </p:txBody>
      </p:sp>
      <p:sp>
        <p:nvSpPr>
          <p:cNvPr id="119" name="Text Box 2"/>
          <p:cNvSpPr txBox="1">
            <a:spLocks noChangeArrowheads="1"/>
          </p:cNvSpPr>
          <p:nvPr/>
        </p:nvSpPr>
        <p:spPr bwMode="auto">
          <a:xfrm>
            <a:off x="76200" y="209550"/>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buClr>
                <a:schemeClr val="hlink"/>
              </a:buClr>
              <a:buSzPct val="90000"/>
            </a:pPr>
            <a:r>
              <a:rPr lang="en-US" sz="2000" dirty="0">
                <a:solidFill>
                  <a:srgbClr val="E11B22"/>
                </a:solidFill>
                <a:latin typeface="+mj-lt"/>
                <a:ea typeface="+mj-ea"/>
                <a:cs typeface="+mj-cs"/>
              </a:rPr>
              <a:t>H&amp;W </a:t>
            </a:r>
            <a:r>
              <a:rPr lang="en-US" sz="2000" dirty="0" smtClean="0">
                <a:solidFill>
                  <a:srgbClr val="E11B22"/>
                </a:solidFill>
                <a:latin typeface="+mj-lt"/>
                <a:ea typeface="+mj-ea"/>
                <a:cs typeface="+mj-cs"/>
              </a:rPr>
              <a:t>Ben Admin </a:t>
            </a:r>
            <a:r>
              <a:rPr lang="en-US" sz="2000" dirty="0">
                <a:solidFill>
                  <a:srgbClr val="E11B22"/>
                </a:solidFill>
                <a:latin typeface="+mj-lt"/>
                <a:ea typeface="+mj-ea"/>
                <a:cs typeface="+mj-cs"/>
              </a:rPr>
              <a:t>– </a:t>
            </a:r>
            <a:r>
              <a:rPr lang="en-US" sz="2000" dirty="0" smtClean="0">
                <a:solidFill>
                  <a:srgbClr val="E11B22"/>
                </a:solidFill>
                <a:latin typeface="+mj-lt"/>
                <a:ea typeface="+mj-ea"/>
                <a:cs typeface="+mj-cs"/>
              </a:rPr>
              <a:t>Aon: Full Service to Take “Work Off Your Plate” </a:t>
            </a:r>
            <a:endParaRPr lang="en-US" sz="2000" dirty="0">
              <a:solidFill>
                <a:srgbClr val="E11B22"/>
              </a:solidFill>
              <a:latin typeface="+mj-lt"/>
              <a:ea typeface="+mj-ea"/>
              <a:cs typeface="+mj-cs"/>
            </a:endParaRPr>
          </a:p>
        </p:txBody>
      </p:sp>
    </p:spTree>
    <p:extLst>
      <p:ext uri="{BB962C8B-B14F-4D97-AF65-F5344CB8AC3E}">
        <p14:creationId xmlns:p14="http://schemas.microsoft.com/office/powerpoint/2010/main" val="376187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62000"/>
          </a:xfrm>
        </p:spPr>
        <p:txBody>
          <a:bodyPr/>
          <a:lstStyle/>
          <a:p>
            <a:r>
              <a:rPr lang="en-US" dirty="0" smtClean="0"/>
              <a:t>MMX Sample Pricing &amp; Complexity:  “Gross to Net” Fee </a:t>
            </a:r>
            <a:r>
              <a:rPr lang="en-US" dirty="0" smtClean="0"/>
              <a:t>Orientation Drives Lower Fees (Carrier Credits and Partial VB Offsets)</a:t>
            </a:r>
            <a:br>
              <a:rPr lang="en-US" dirty="0" smtClean="0"/>
            </a:br>
            <a:r>
              <a:rPr lang="en-US" dirty="0" smtClean="0"/>
              <a:t> </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 y="1066800"/>
            <a:ext cx="8154242"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245703"/>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43" y="228600"/>
            <a:ext cx="8654902" cy="520700"/>
          </a:xfrm>
        </p:spPr>
        <p:txBody>
          <a:bodyPr/>
          <a:lstStyle/>
          <a:p>
            <a:r>
              <a:rPr lang="en-US" dirty="0" smtClean="0"/>
              <a:t>MMX Technology </a:t>
            </a:r>
            <a:r>
              <a:rPr lang="en-US" dirty="0" smtClean="0"/>
              <a:t>Platform: Flexible, Reliable, Year Round System </a:t>
            </a:r>
            <a:br>
              <a:rPr lang="en-US" dirty="0" smtClean="0"/>
            </a:br>
            <a:r>
              <a:rPr lang="en-US" dirty="0" smtClean="0"/>
              <a:t>See iPad Demo!</a:t>
            </a:r>
            <a:endParaRPr lang="en-US" dirty="0"/>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287" y="1067282"/>
            <a:ext cx="4580279" cy="3284252"/>
          </a:xfrm>
          <a:prstGeom prst="rect">
            <a:avLst/>
          </a:prstGeom>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407" y="1067282"/>
            <a:ext cx="3605787" cy="3284252"/>
          </a:xfrm>
          <a:prstGeom prst="rect">
            <a:avLst/>
          </a:prstGeom>
          <a:ln>
            <a:solidFill>
              <a:srgbClr val="D5D5D5"/>
            </a:solidFill>
          </a:ln>
        </p:spPr>
      </p:pic>
      <p:pic>
        <p:nvPicPr>
          <p:cNvPr id="42" name="Picture 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8098" y="2617434"/>
            <a:ext cx="6598002" cy="3795360"/>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t="1" b="12835"/>
          <a:stretch/>
        </p:blipFill>
        <p:spPr>
          <a:xfrm>
            <a:off x="2422566" y="3020122"/>
            <a:ext cx="4042860" cy="2560320"/>
          </a:xfrm>
          <a:prstGeom prst="rect">
            <a:avLst/>
          </a:prstGeom>
        </p:spPr>
      </p:pic>
    </p:spTree>
    <p:extLst>
      <p:ext uri="{BB962C8B-B14F-4D97-AF65-F5344CB8AC3E}">
        <p14:creationId xmlns:p14="http://schemas.microsoft.com/office/powerpoint/2010/main" val="216785313"/>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264119"/>
            <a:ext cx="8229600" cy="3157945"/>
          </a:xfrm>
        </p:spPr>
        <p:txBody>
          <a:bodyPr/>
          <a:lstStyle/>
          <a:p>
            <a:pPr algn="ctr"/>
            <a:r>
              <a:rPr lang="en-US" dirty="0" smtClean="0"/>
              <a:t/>
            </a:r>
            <a:br>
              <a:rPr lang="en-US" dirty="0" smtClean="0"/>
            </a:br>
            <a:r>
              <a:rPr lang="en-US" dirty="0"/>
              <a:t/>
            </a:r>
            <a:br>
              <a:rPr lang="en-US" dirty="0"/>
            </a:br>
            <a:r>
              <a:rPr lang="en-US" dirty="0" smtClean="0"/>
              <a:t>MMX &amp; VBES</a:t>
            </a:r>
            <a:br>
              <a:rPr lang="en-US" dirty="0" smtClean="0"/>
            </a:br>
            <a:r>
              <a:rPr lang="en-US" dirty="0" smtClean="0"/>
              <a:t/>
            </a:r>
            <a:br>
              <a:rPr lang="en-US" dirty="0" smtClean="0"/>
            </a:br>
            <a:r>
              <a:rPr lang="en-US" dirty="0" smtClean="0"/>
              <a:t>Overview and Level Set</a:t>
            </a:r>
            <a:br>
              <a:rPr lang="en-US" dirty="0" smtClean="0"/>
            </a:br>
            <a:r>
              <a:rPr lang="en-US" dirty="0"/>
              <a:t/>
            </a:r>
            <a:br>
              <a:rPr lang="en-US" dirty="0"/>
            </a:br>
            <a:r>
              <a:rPr lang="en-US" dirty="0" smtClean="0"/>
              <a:t>Value Prop &amp; Selling </a:t>
            </a:r>
            <a:r>
              <a:rPr lang="en-US" dirty="0" smtClean="0"/>
              <a:t>Discussion</a:t>
            </a:r>
            <a:r>
              <a:rPr lang="en-US" dirty="0" smtClean="0"/>
              <a:t/>
            </a:r>
            <a:br>
              <a:rPr lang="en-US" dirty="0" smtClean="0"/>
            </a:br>
            <a:r>
              <a:rPr lang="en-US" dirty="0"/>
              <a:t/>
            </a:r>
            <a:br>
              <a:rPr lang="en-US" dirty="0"/>
            </a:br>
            <a:r>
              <a:rPr lang="en-US" dirty="0" smtClean="0"/>
              <a:t>Q&amp;A and Close</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318563627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0585"/>
          <a:stretch/>
        </p:blipFill>
        <p:spPr bwMode="auto">
          <a:xfrm>
            <a:off x="92957" y="76200"/>
            <a:ext cx="5703368" cy="37768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0964"/>
          <a:stretch/>
        </p:blipFill>
        <p:spPr bwMode="auto">
          <a:xfrm>
            <a:off x="92957" y="3999557"/>
            <a:ext cx="5703368" cy="278224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5" name="Group 4"/>
          <p:cNvGrpSpPr/>
          <p:nvPr/>
        </p:nvGrpSpPr>
        <p:grpSpPr>
          <a:xfrm>
            <a:off x="639591" y="3886199"/>
            <a:ext cx="4610101" cy="76200"/>
            <a:chOff x="571499" y="3886199"/>
            <a:chExt cx="4610101" cy="76200"/>
          </a:xfrm>
        </p:grpSpPr>
        <p:sp>
          <p:nvSpPr>
            <p:cNvPr id="4" name="Isosceles Triangle 3"/>
            <p:cNvSpPr/>
            <p:nvPr/>
          </p:nvSpPr>
          <p:spPr>
            <a:xfrm rot="10800000">
              <a:off x="571499"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p:cNvSpPr/>
            <p:nvPr/>
          </p:nvSpPr>
          <p:spPr>
            <a:xfrm rot="10800000">
              <a:off x="980208"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p:cNvSpPr/>
            <p:nvPr/>
          </p:nvSpPr>
          <p:spPr>
            <a:xfrm rot="10800000">
              <a:off x="1388917"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p:cNvSpPr/>
            <p:nvPr/>
          </p:nvSpPr>
          <p:spPr>
            <a:xfrm rot="10800000">
              <a:off x="1797626"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p:nvSpPr>
          <p:spPr>
            <a:xfrm rot="10800000">
              <a:off x="2206335"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p:nvPr/>
          </p:nvSpPr>
          <p:spPr>
            <a:xfrm rot="10800000">
              <a:off x="2615044"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p:cNvSpPr/>
            <p:nvPr/>
          </p:nvSpPr>
          <p:spPr>
            <a:xfrm rot="10800000">
              <a:off x="3023753"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p:cNvSpPr/>
            <p:nvPr/>
          </p:nvSpPr>
          <p:spPr>
            <a:xfrm rot="10800000">
              <a:off x="3432462"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p:cNvSpPr/>
            <p:nvPr/>
          </p:nvSpPr>
          <p:spPr>
            <a:xfrm rot="10800000">
              <a:off x="3841171"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p:cNvSpPr/>
            <p:nvPr/>
          </p:nvSpPr>
          <p:spPr>
            <a:xfrm rot="10800000">
              <a:off x="4249880"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p:cNvSpPr/>
            <p:nvPr/>
          </p:nvSpPr>
          <p:spPr>
            <a:xfrm rot="10800000">
              <a:off x="4658589"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10800000">
              <a:off x="5067300" y="3886199"/>
              <a:ext cx="1143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Left Brace 6"/>
          <p:cNvSpPr/>
          <p:nvPr/>
        </p:nvSpPr>
        <p:spPr>
          <a:xfrm>
            <a:off x="192388" y="2307882"/>
            <a:ext cx="228600" cy="12192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Left Brace 20"/>
          <p:cNvSpPr/>
          <p:nvPr/>
        </p:nvSpPr>
        <p:spPr>
          <a:xfrm>
            <a:off x="192388" y="4343400"/>
            <a:ext cx="228600" cy="12192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p:cNvSpPr txBox="1"/>
          <p:nvPr/>
        </p:nvSpPr>
        <p:spPr>
          <a:xfrm>
            <a:off x="6046958" y="76200"/>
            <a:ext cx="2948185" cy="6247864"/>
          </a:xfrm>
          <a:prstGeom prst="rect">
            <a:avLst/>
          </a:prstGeom>
          <a:noFill/>
        </p:spPr>
        <p:txBody>
          <a:bodyPr wrap="square" rtlCol="0">
            <a:spAutoFit/>
          </a:bodyPr>
          <a:lstStyle/>
          <a:p>
            <a:r>
              <a:rPr lang="en-US" sz="2400" b="1" u="sng" dirty="0" smtClean="0"/>
              <a:t>Summary of Benefits Screen</a:t>
            </a:r>
          </a:p>
          <a:p>
            <a:endParaRPr lang="en-US" sz="1600" dirty="0" smtClean="0"/>
          </a:p>
          <a:p>
            <a:r>
              <a:rPr lang="en-US" sz="1400" dirty="0" smtClean="0"/>
              <a:t>On the main enrollment screen, </a:t>
            </a:r>
            <a:r>
              <a:rPr lang="en-US" sz="1400" dirty="0"/>
              <a:t>t</a:t>
            </a:r>
            <a:r>
              <a:rPr lang="en-US" sz="1400" dirty="0" smtClean="0"/>
              <a:t>ier 1 elective benefits are grouped with the Medical/HSA plan.  Other elective benefits are typically placed towards the end of the enrollment sequence.</a:t>
            </a:r>
          </a:p>
          <a:p>
            <a:endParaRPr lang="en-US" sz="1400" dirty="0"/>
          </a:p>
          <a:p>
            <a:r>
              <a:rPr lang="en-US" sz="1400" dirty="0" smtClean="0"/>
              <a:t>In an </a:t>
            </a:r>
            <a:r>
              <a:rPr lang="en-US" sz="1400" u="sng" dirty="0"/>
              <a:t>A</a:t>
            </a:r>
            <a:r>
              <a:rPr lang="en-US" sz="1400" u="sng" dirty="0" smtClean="0"/>
              <a:t>ctive</a:t>
            </a:r>
            <a:r>
              <a:rPr lang="en-US" sz="1400" dirty="0" smtClean="0"/>
              <a:t> enrollment on MMX, every benefit requires the employee to elect or decline coverage, and employees are routed to these plans immediately after the Medical/HSA election (our MMX requirement will be for Active in all years). </a:t>
            </a:r>
          </a:p>
          <a:p>
            <a:endParaRPr lang="en-US" sz="1400" dirty="0"/>
          </a:p>
          <a:p>
            <a:r>
              <a:rPr lang="en-US" sz="1400" dirty="0" smtClean="0"/>
              <a:t>In a </a:t>
            </a:r>
            <a:r>
              <a:rPr lang="en-US" sz="1400" u="sng" dirty="0"/>
              <a:t>P</a:t>
            </a:r>
            <a:r>
              <a:rPr lang="en-US" sz="1400" u="sng" dirty="0" smtClean="0"/>
              <a:t>assive</a:t>
            </a:r>
            <a:r>
              <a:rPr lang="en-US" sz="1400" dirty="0" smtClean="0"/>
              <a:t> enrollment, employees election or declination is not required for every benefit, however if the employee goes to the Medical/HSA page, they are routed to these plans before returning to the main enrollment screen.</a:t>
            </a:r>
            <a:endParaRPr lang="en-US" sz="1400" dirty="0"/>
          </a:p>
        </p:txBody>
      </p:sp>
    </p:spTree>
    <p:extLst>
      <p:ext uri="{BB962C8B-B14F-4D97-AF65-F5344CB8AC3E}">
        <p14:creationId xmlns:p14="http://schemas.microsoft.com/office/powerpoint/2010/main" val="959579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5715000" cy="6572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6046959" y="76200"/>
            <a:ext cx="2819400" cy="5016758"/>
          </a:xfrm>
          <a:prstGeom prst="rect">
            <a:avLst/>
          </a:prstGeom>
          <a:noFill/>
        </p:spPr>
        <p:txBody>
          <a:bodyPr wrap="square" rtlCol="0">
            <a:spAutoFit/>
          </a:bodyPr>
          <a:lstStyle/>
          <a:p>
            <a:r>
              <a:rPr lang="en-US" sz="2400" b="1" u="sng" dirty="0" smtClean="0"/>
              <a:t>Medical Election Screen</a:t>
            </a:r>
          </a:p>
          <a:p>
            <a:endParaRPr lang="en-US" sz="1600" dirty="0" smtClean="0"/>
          </a:p>
          <a:p>
            <a:r>
              <a:rPr lang="en-US" sz="1600" dirty="0" smtClean="0"/>
              <a:t>Employee can use their choice of decision support tools ranging from plan design comparison charts, to a tool that helps them estimate total plan cost (payroll deductions + out of pocket costs) by answering a few questions.</a:t>
            </a:r>
          </a:p>
          <a:p>
            <a:endParaRPr lang="en-US" sz="1600" dirty="0"/>
          </a:p>
          <a:p>
            <a:r>
              <a:rPr lang="en-US" sz="1600" dirty="0" smtClean="0"/>
              <a:t>Once an election is made here, they are taken to the HSA election page (if necessary) and the Tier 1 elective benefits (CI and Accident or HI).</a:t>
            </a:r>
            <a:endParaRPr lang="en-US" sz="1600" dirty="0"/>
          </a:p>
        </p:txBody>
      </p:sp>
    </p:spTree>
    <p:extLst>
      <p:ext uri="{BB962C8B-B14F-4D97-AF65-F5344CB8AC3E}">
        <p14:creationId xmlns:p14="http://schemas.microsoft.com/office/powerpoint/2010/main" val="390758231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987674"/>
            <a:ext cx="8229600" cy="2346326"/>
          </a:xfrm>
        </p:spPr>
        <p:txBody>
          <a:bodyPr/>
          <a:lstStyle/>
          <a:p>
            <a:pPr algn="ct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LET’S TALK PROSPECTS</a:t>
            </a:r>
            <a:r>
              <a:rPr lang="en-US" dirty="0" smtClean="0"/>
              <a:t/>
            </a:r>
            <a:br>
              <a:rPr lang="en-US" dirty="0" smtClean="0"/>
            </a:br>
            <a:r>
              <a:rPr lang="en-US" dirty="0"/>
              <a:t/>
            </a:r>
            <a:br>
              <a:rPr lang="en-US" dirty="0"/>
            </a:br>
            <a:r>
              <a:rPr lang="en-US" dirty="0" smtClean="0"/>
              <a:t/>
            </a:r>
            <a:br>
              <a:rPr lang="en-US" dirty="0" smtClean="0"/>
            </a:br>
            <a:endParaRPr lang="en-US" dirty="0"/>
          </a:p>
        </p:txBody>
      </p:sp>
    </p:spTree>
    <p:extLst>
      <p:ext uri="{BB962C8B-B14F-4D97-AF65-F5344CB8AC3E}">
        <p14:creationId xmlns:p14="http://schemas.microsoft.com/office/powerpoint/2010/main" val="73476785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Recent MMX/VBES Deal (New Logo)</a:t>
            </a:r>
            <a:r>
              <a:rPr lang="en-US" sz="2400" dirty="0" smtClean="0"/>
              <a:t> </a:t>
            </a:r>
            <a:r>
              <a:rPr lang="en-US" sz="2400" dirty="0" smtClean="0"/>
              <a:t>– Biola</a:t>
            </a:r>
            <a:endParaRPr lang="en-US" sz="2400" dirty="0"/>
          </a:p>
        </p:txBody>
      </p:sp>
      <p:sp>
        <p:nvSpPr>
          <p:cNvPr id="3" name="Content Placeholder 2"/>
          <p:cNvSpPr txBox="1">
            <a:spLocks/>
          </p:cNvSpPr>
          <p:nvPr/>
        </p:nvSpPr>
        <p:spPr>
          <a:xfrm>
            <a:off x="467841" y="1134458"/>
            <a:ext cx="8334153" cy="2621483"/>
          </a:xfrm>
          <a:prstGeom prst="rect">
            <a:avLst/>
          </a:prstGeom>
        </p:spPr>
        <p:txBody>
          <a:bodyPr/>
          <a:lstStyle>
            <a:lvl1pPr marL="228600" indent="-228600"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cs typeface="+mn-cs"/>
              </a:defRPr>
            </a:lvl1pPr>
            <a:lvl2pPr marL="571500" indent="-228600" algn="l" rtl="0" eaLnBrk="1" fontAlgn="base" hangingPunct="1">
              <a:spcBef>
                <a:spcPts val="400"/>
              </a:spcBef>
              <a:spcAft>
                <a:spcPct val="0"/>
              </a:spcAft>
              <a:buClr>
                <a:schemeClr val="tx1"/>
              </a:buClr>
              <a:buChar char="–"/>
              <a:defRPr sz="1400">
                <a:solidFill>
                  <a:schemeClr val="tx1"/>
                </a:solidFill>
                <a:latin typeface="+mn-lt"/>
                <a:ea typeface="+mn-ea"/>
              </a:defRPr>
            </a:lvl2pPr>
            <a:lvl3pPr marL="914400" indent="-228600" algn="l" rtl="0" eaLnBrk="1" fontAlgn="base" hangingPunct="1">
              <a:spcBef>
                <a:spcPts val="400"/>
              </a:spcBef>
              <a:spcAft>
                <a:spcPct val="0"/>
              </a:spcAft>
              <a:buClr>
                <a:schemeClr val="tx1"/>
              </a:buClr>
              <a:buChar char="•"/>
              <a:defRPr sz="1400">
                <a:solidFill>
                  <a:schemeClr val="tx1"/>
                </a:solidFill>
                <a:latin typeface="+mn-lt"/>
                <a:ea typeface="+mn-ea"/>
              </a:defRPr>
            </a:lvl3pPr>
            <a:lvl4pPr marL="1254125" indent="-225425"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defRPr>
            </a:lvl4pPr>
            <a:lvl5pPr marL="1600200" indent="-231775" algn="l" rtl="0" eaLnBrk="1" fontAlgn="base" hangingPunct="1">
              <a:spcBef>
                <a:spcPts val="4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a:lstStyle>
          <a:p>
            <a:pPr marL="0" indent="0">
              <a:buNone/>
            </a:pPr>
            <a:r>
              <a:rPr lang="en-US" sz="1600" b="1" u="sng" kern="0" dirty="0" smtClean="0"/>
              <a:t>Biola Case Study: Sold Case, Enrollment Café, 6/1/18 Target Go Live </a:t>
            </a:r>
          </a:p>
          <a:p>
            <a:r>
              <a:rPr lang="en-US" sz="1600" kern="0" dirty="0" smtClean="0"/>
              <a:t>New Logo H&amp;B and MMX Win – Steve Carleton worked with producer, AE and local sales lead to develop opportunity, proposal and deliver at finalist meeting</a:t>
            </a:r>
          </a:p>
          <a:p>
            <a:r>
              <a:rPr lang="en-US" sz="1600" kern="0" dirty="0" smtClean="0"/>
              <a:t>Sold on integrated value prop – robust technology was the more immediate need for Biola – moving from a paper environment to MMX ben admin</a:t>
            </a:r>
          </a:p>
          <a:p>
            <a:pPr lvl="1"/>
            <a:r>
              <a:rPr lang="en-US" sz="1600" kern="0" dirty="0" smtClean="0"/>
              <a:t>H&amp;B broking levers will be evaluated and pulled in next plan year</a:t>
            </a:r>
          </a:p>
          <a:p>
            <a:r>
              <a:rPr lang="en-US" sz="1600" kern="0" dirty="0" smtClean="0"/>
              <a:t>Steve/AE introduced idea of Enrollment </a:t>
            </a:r>
            <a:r>
              <a:rPr lang="en-US" sz="1600" kern="0" dirty="0"/>
              <a:t>C</a:t>
            </a:r>
            <a:r>
              <a:rPr lang="en-US" sz="1600" kern="0" dirty="0" smtClean="0"/>
              <a:t>afé to Biola after discussing with Marc Lower</a:t>
            </a:r>
          </a:p>
          <a:p>
            <a:pPr lvl="1"/>
            <a:r>
              <a:rPr lang="en-US" sz="1600" kern="0" dirty="0" smtClean="0"/>
              <a:t>Unum previously approached Biola about in person counselors, so not a new concept. They gravitated towards our model and how it could pay for itself if the “right” VB mix was introduced.</a:t>
            </a:r>
          </a:p>
          <a:p>
            <a:pPr lvl="1"/>
            <a:r>
              <a:rPr lang="en-US" sz="1600" kern="0" dirty="0" smtClean="0"/>
              <a:t>Marc Lower took over as 2</a:t>
            </a:r>
            <a:r>
              <a:rPr lang="en-US" sz="1600" kern="0" baseline="30000" dirty="0" smtClean="0"/>
              <a:t>nd</a:t>
            </a:r>
            <a:r>
              <a:rPr lang="en-US" sz="1600" kern="0" dirty="0" smtClean="0"/>
              <a:t> Chair – worked with Unum on plan designs, pricing and strategy, along with meeting with Biola in person to officially close the Café deal.</a:t>
            </a:r>
          </a:p>
          <a:p>
            <a:r>
              <a:rPr lang="en-US" sz="1600" kern="0" dirty="0" smtClean="0"/>
              <a:t>Biola gets </a:t>
            </a:r>
            <a:r>
              <a:rPr lang="en-US" sz="1600" kern="0" dirty="0"/>
              <a:t>B</a:t>
            </a:r>
            <a:r>
              <a:rPr lang="en-US" sz="1600" kern="0" dirty="0" smtClean="0"/>
              <a:t>est of Both </a:t>
            </a:r>
            <a:r>
              <a:rPr lang="en-US" sz="1600" kern="0" dirty="0"/>
              <a:t>W</a:t>
            </a:r>
            <a:r>
              <a:rPr lang="en-US" sz="1600" kern="0" dirty="0" smtClean="0"/>
              <a:t>orlds – alleviate administrative burden on their HR team and drive better HC decisions at OE with Café, Self Service and MMX/CBA call center</a:t>
            </a:r>
            <a:endParaRPr lang="en-US" kern="0" dirty="0"/>
          </a:p>
          <a:p>
            <a:r>
              <a:rPr lang="en-US" sz="1600" kern="0" dirty="0" smtClean="0"/>
              <a:t>Revenue Projections: $60,000 to $70,000+ </a:t>
            </a:r>
          </a:p>
          <a:p>
            <a:pPr lvl="1"/>
            <a:r>
              <a:rPr lang="en-US" sz="1600" kern="0" dirty="0" smtClean="0"/>
              <a:t>VBES:  no expense for technology or call center</a:t>
            </a:r>
          </a:p>
          <a:p>
            <a:r>
              <a:rPr lang="en-US" sz="1600" kern="0" dirty="0" smtClean="0"/>
              <a:t>Products: Year 1 CI, ACC, ID Theft; Year 2 Permanent Life; Year 3 HI</a:t>
            </a:r>
          </a:p>
        </p:txBody>
      </p:sp>
    </p:spTree>
    <p:extLst>
      <p:ext uri="{BB962C8B-B14F-4D97-AF65-F5344CB8AC3E}">
        <p14:creationId xmlns:p14="http://schemas.microsoft.com/office/powerpoint/2010/main" val="258920060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Recent MMX/VBES Deals: </a:t>
            </a:r>
            <a:r>
              <a:rPr lang="en-US" sz="2400" dirty="0" smtClean="0"/>
              <a:t>Sample Case </a:t>
            </a:r>
            <a:r>
              <a:rPr lang="en-US" sz="2400" dirty="0" smtClean="0"/>
              <a:t>Studies</a:t>
            </a:r>
            <a:endParaRPr lang="en-US" sz="2400" dirty="0"/>
          </a:p>
        </p:txBody>
      </p:sp>
      <p:sp>
        <p:nvSpPr>
          <p:cNvPr id="3" name="Content Placeholder 2"/>
          <p:cNvSpPr txBox="1">
            <a:spLocks/>
          </p:cNvSpPr>
          <p:nvPr/>
        </p:nvSpPr>
        <p:spPr>
          <a:xfrm>
            <a:off x="467842" y="1134458"/>
            <a:ext cx="5879795" cy="2621483"/>
          </a:xfrm>
          <a:prstGeom prst="rect">
            <a:avLst/>
          </a:prstGeom>
        </p:spPr>
        <p:txBody>
          <a:bodyPr/>
          <a:lstStyle>
            <a:lvl1pPr marL="228600" indent="-228600"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cs typeface="+mn-cs"/>
              </a:defRPr>
            </a:lvl1pPr>
            <a:lvl2pPr marL="571500" indent="-228600" algn="l" rtl="0" eaLnBrk="1" fontAlgn="base" hangingPunct="1">
              <a:spcBef>
                <a:spcPts val="400"/>
              </a:spcBef>
              <a:spcAft>
                <a:spcPct val="0"/>
              </a:spcAft>
              <a:buClr>
                <a:schemeClr val="tx1"/>
              </a:buClr>
              <a:buChar char="–"/>
              <a:defRPr sz="1400">
                <a:solidFill>
                  <a:schemeClr val="tx1"/>
                </a:solidFill>
                <a:latin typeface="+mn-lt"/>
                <a:ea typeface="+mn-ea"/>
              </a:defRPr>
            </a:lvl2pPr>
            <a:lvl3pPr marL="914400" indent="-228600" algn="l" rtl="0" eaLnBrk="1" fontAlgn="base" hangingPunct="1">
              <a:spcBef>
                <a:spcPts val="400"/>
              </a:spcBef>
              <a:spcAft>
                <a:spcPct val="0"/>
              </a:spcAft>
              <a:buClr>
                <a:schemeClr val="tx1"/>
              </a:buClr>
              <a:buChar char="•"/>
              <a:defRPr sz="1400">
                <a:solidFill>
                  <a:schemeClr val="tx1"/>
                </a:solidFill>
                <a:latin typeface="+mn-lt"/>
                <a:ea typeface="+mn-ea"/>
              </a:defRPr>
            </a:lvl3pPr>
            <a:lvl4pPr marL="1254125" indent="-225425"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defRPr>
            </a:lvl4pPr>
            <a:lvl5pPr marL="1600200" indent="-231775" algn="l" rtl="0" eaLnBrk="1" fontAlgn="base" hangingPunct="1">
              <a:spcBef>
                <a:spcPts val="4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a:lstStyle>
          <a:p>
            <a:pPr marL="0" indent="0">
              <a:buNone/>
            </a:pPr>
            <a:r>
              <a:rPr lang="en-US" sz="1600" b="1" u="sng" kern="0" dirty="0" smtClean="0"/>
              <a:t>Fannie May Candy Company (Ferrero, Inc</a:t>
            </a:r>
            <a:r>
              <a:rPr lang="en-US" sz="1600" b="1" u="sng" kern="0" dirty="0" smtClean="0"/>
              <a:t>.) - EAST</a:t>
            </a:r>
            <a:endParaRPr lang="en-US" sz="1600" b="1" u="sng" kern="0" dirty="0" smtClean="0"/>
          </a:p>
          <a:p>
            <a:r>
              <a:rPr lang="en-US" sz="1600" kern="0" dirty="0" smtClean="0"/>
              <a:t>Sale via Jim Hitchcock (AE from NJ). “Live” fall 2017.</a:t>
            </a:r>
          </a:p>
          <a:p>
            <a:r>
              <a:rPr lang="en-US" sz="1600" kern="0" dirty="0" smtClean="0"/>
              <a:t>Immediate need was for ben admin for 600 life acquisition out of Chicago, Fannie May Candy Company.</a:t>
            </a:r>
          </a:p>
          <a:p>
            <a:r>
              <a:rPr lang="en-US" sz="1600" kern="0" dirty="0" smtClean="0"/>
              <a:t>Creative use of Enrollment Café (low ratio of counselors to computers) to assist with AE.  Scott DiGerolamo VBES lead.</a:t>
            </a:r>
          </a:p>
          <a:p>
            <a:r>
              <a:rPr lang="en-US" sz="1600" kern="0" dirty="0" smtClean="0"/>
              <a:t>Strong financial results ($100K+ in revenue), happy client, overall good experience. CI, ACC added.</a:t>
            </a:r>
          </a:p>
          <a:p>
            <a:r>
              <a:rPr lang="en-US" sz="1600" kern="0" dirty="0" smtClean="0"/>
              <a:t>Ferrero will likely add 1,000+ lives in 2018 (as parent company, and a new acquisition, add MMX &amp; VBES)</a:t>
            </a:r>
          </a:p>
          <a:p>
            <a:endParaRPr lang="en-US" sz="600" kern="0" dirty="0"/>
          </a:p>
          <a:p>
            <a:pPr marL="0" indent="0">
              <a:buNone/>
            </a:pPr>
            <a:r>
              <a:rPr lang="en-US" sz="1600" b="1" u="sng" kern="0" dirty="0" smtClean="0"/>
              <a:t>PHI, </a:t>
            </a:r>
            <a:r>
              <a:rPr lang="en-US" sz="1600" b="1" u="sng" kern="0" dirty="0" err="1" smtClean="0"/>
              <a:t>Inc</a:t>
            </a:r>
            <a:r>
              <a:rPr lang="en-US" sz="1600" b="1" u="sng" kern="0" dirty="0" smtClean="0"/>
              <a:t> </a:t>
            </a:r>
            <a:r>
              <a:rPr lang="en-US" sz="1600" b="1" u="sng" kern="0" dirty="0" smtClean="0"/>
              <a:t>- SOUTHWEST</a:t>
            </a:r>
            <a:endParaRPr lang="en-US" sz="1600" kern="0" dirty="0" smtClean="0"/>
          </a:p>
          <a:p>
            <a:r>
              <a:rPr lang="en-US" sz="1600" kern="0" dirty="0" smtClean="0"/>
              <a:t>Sale was via Jay Robinson, Ed Lewis, Dana Scott (Houston and Austin offices). New Logo. Mark Murdock VBES lead.</a:t>
            </a:r>
          </a:p>
          <a:p>
            <a:r>
              <a:rPr lang="en-US" sz="1600" kern="0" dirty="0" smtClean="0"/>
              <a:t>2,200+ life group (helicopter provision/supply co.)</a:t>
            </a:r>
          </a:p>
          <a:p>
            <a:r>
              <a:rPr lang="en-US" sz="1600" kern="0" dirty="0" smtClean="0"/>
              <a:t>Sale was mid-2017, but MMX admin delayed to 2018</a:t>
            </a:r>
          </a:p>
          <a:p>
            <a:r>
              <a:rPr lang="en-US" sz="1600" kern="0" dirty="0" smtClean="0"/>
              <a:t>Modeled SS Offering 12/09 (Y1 Rev = $171,383; $77.90 Revenue Per Benefit Eligible).</a:t>
            </a:r>
          </a:p>
          <a:p>
            <a:r>
              <a:rPr lang="en-US" sz="1600" kern="0" dirty="0" smtClean="0"/>
              <a:t>Modeled: CI, ACC in Year 1, HI in Year 2.  Decision soon.</a:t>
            </a:r>
          </a:p>
          <a:p>
            <a:pPr marL="0" indent="0">
              <a:buNone/>
            </a:pPr>
            <a:endParaRPr lang="en-US" sz="1600" kern="0" dirty="0" smtClean="0"/>
          </a:p>
          <a:p>
            <a:pPr marL="342900" lvl="1" indent="0">
              <a:buNone/>
            </a:pPr>
            <a:endParaRPr lang="en-US" kern="0" dirty="0" smtClean="0"/>
          </a:p>
          <a:p>
            <a:pPr lvl="1"/>
            <a:endParaRPr lang="en-US" kern="0" dirty="0" smtClean="0"/>
          </a:p>
        </p:txBody>
      </p:sp>
      <p:sp>
        <p:nvSpPr>
          <p:cNvPr id="13" name="Freeform 5"/>
          <p:cNvSpPr>
            <a:spLocks/>
          </p:cNvSpPr>
          <p:nvPr/>
        </p:nvSpPr>
        <p:spPr bwMode="auto">
          <a:xfrm>
            <a:off x="6347637" y="1695780"/>
            <a:ext cx="2438400" cy="2779923"/>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TextBox 13"/>
          <p:cNvSpPr txBox="1"/>
          <p:nvPr/>
        </p:nvSpPr>
        <p:spPr>
          <a:xfrm>
            <a:off x="6347637" y="2232838"/>
            <a:ext cx="2491563" cy="1631216"/>
          </a:xfrm>
          <a:prstGeom prst="rect">
            <a:avLst/>
          </a:prstGeom>
          <a:noFill/>
        </p:spPr>
        <p:txBody>
          <a:bodyPr wrap="square" rtlCol="0">
            <a:spAutoFit/>
          </a:bodyPr>
          <a:lstStyle/>
          <a:p>
            <a:pPr algn="ctr"/>
            <a:r>
              <a:rPr lang="en-US" sz="2000" b="1" dirty="0" smtClean="0">
                <a:solidFill>
                  <a:schemeClr val="bg1"/>
                </a:solidFill>
              </a:rPr>
              <a:t>MMX Team is Working with VBES Sales Lead on EVERY Opportunity</a:t>
            </a:r>
            <a:endParaRPr lang="en-US" b="1" dirty="0" smtClean="0">
              <a:solidFill>
                <a:schemeClr val="bg1"/>
              </a:solidFill>
            </a:endParaRPr>
          </a:p>
        </p:txBody>
      </p:sp>
    </p:spTree>
    <p:extLst>
      <p:ext uri="{BB962C8B-B14F-4D97-AF65-F5344CB8AC3E}">
        <p14:creationId xmlns:p14="http://schemas.microsoft.com/office/powerpoint/2010/main" val="212175410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264121"/>
            <a:ext cx="8229600" cy="1701283"/>
          </a:xfrm>
        </p:spPr>
        <p:txBody>
          <a:bodyPr/>
          <a:lstStyle/>
          <a:p>
            <a:pPr algn="ctr"/>
            <a:r>
              <a:rPr lang="en-US" dirty="0" smtClean="0"/>
              <a:t>WRAP UP &amp; </a:t>
            </a:r>
            <a:r>
              <a:rPr lang="en-US" dirty="0" smtClean="0"/>
              <a:t>CLOSE </a:t>
            </a:r>
            <a:r>
              <a:rPr lang="en-US" dirty="0" smtClean="0"/>
              <a:t/>
            </a:r>
            <a:br>
              <a:rPr lang="en-US" dirty="0" smtClean="0"/>
            </a:br>
            <a:endParaRPr lang="en-US" dirty="0"/>
          </a:p>
        </p:txBody>
      </p:sp>
    </p:spTree>
    <p:extLst>
      <p:ext uri="{BB962C8B-B14F-4D97-AF65-F5344CB8AC3E}">
        <p14:creationId xmlns:p14="http://schemas.microsoft.com/office/powerpoint/2010/main" val="34465686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04800"/>
            <a:ext cx="8527312" cy="520700"/>
          </a:xfrm>
        </p:spPr>
        <p:txBody>
          <a:bodyPr/>
          <a:lstStyle/>
          <a:p>
            <a:r>
              <a:rPr lang="en-US" sz="2400" dirty="0" smtClean="0"/>
              <a:t>Reminder: </a:t>
            </a:r>
            <a:r>
              <a:rPr lang="en-US" sz="2400" dirty="0" smtClean="0"/>
              <a:t>Standard </a:t>
            </a:r>
            <a:r>
              <a:rPr lang="en-US" sz="2400" dirty="0" smtClean="0"/>
              <a:t>MMX </a:t>
            </a:r>
            <a:r>
              <a:rPr lang="en-US" sz="2400" dirty="0" smtClean="0"/>
              <a:t>VBES Offering for 2018</a:t>
            </a:r>
            <a:endParaRPr lang="en-US" sz="2400" dirty="0"/>
          </a:p>
        </p:txBody>
      </p:sp>
      <p:sp>
        <p:nvSpPr>
          <p:cNvPr id="5" name="Freeform 5"/>
          <p:cNvSpPr>
            <a:spLocks/>
          </p:cNvSpPr>
          <p:nvPr/>
        </p:nvSpPr>
        <p:spPr bwMode="auto">
          <a:xfrm>
            <a:off x="1950720" y="3505200"/>
            <a:ext cx="2438400" cy="2779923"/>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p:nvSpPr>
        <p:spPr bwMode="auto">
          <a:xfrm>
            <a:off x="3307080" y="1143000"/>
            <a:ext cx="2438400" cy="2779923"/>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p:cNvSpPr>
            <a:spLocks/>
          </p:cNvSpPr>
          <p:nvPr/>
        </p:nvSpPr>
        <p:spPr bwMode="auto">
          <a:xfrm>
            <a:off x="4709160" y="3505201"/>
            <a:ext cx="2438400" cy="2779923"/>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5"/>
          <p:cNvSpPr>
            <a:spLocks/>
          </p:cNvSpPr>
          <p:nvPr/>
        </p:nvSpPr>
        <p:spPr bwMode="auto">
          <a:xfrm>
            <a:off x="6096000" y="1143001"/>
            <a:ext cx="2438400" cy="2779923"/>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TextBox 13"/>
          <p:cNvSpPr txBox="1"/>
          <p:nvPr/>
        </p:nvSpPr>
        <p:spPr>
          <a:xfrm>
            <a:off x="3307080" y="2291952"/>
            <a:ext cx="2438400" cy="523220"/>
          </a:xfrm>
          <a:prstGeom prst="rect">
            <a:avLst/>
          </a:prstGeom>
          <a:noFill/>
        </p:spPr>
        <p:txBody>
          <a:bodyPr wrap="square" rtlCol="0" anchor="ctr">
            <a:spAutoFit/>
          </a:bodyPr>
          <a:lstStyle/>
          <a:p>
            <a:pPr algn="ctr"/>
            <a:r>
              <a:rPr lang="en-US" sz="2800" b="1" dirty="0" smtClean="0">
                <a:solidFill>
                  <a:schemeClr val="bg1"/>
                </a:solidFill>
              </a:rPr>
              <a:t>2 + 1 + </a:t>
            </a:r>
            <a:r>
              <a:rPr lang="en-US" sz="2800" b="1" dirty="0" smtClean="0">
                <a:solidFill>
                  <a:schemeClr val="bg1"/>
                </a:solidFill>
              </a:rPr>
              <a:t>1 + 1 </a:t>
            </a:r>
            <a:endParaRPr lang="en-US" sz="2800" b="1" dirty="0" smtClean="0">
              <a:solidFill>
                <a:schemeClr val="bg1"/>
              </a:solidFill>
            </a:endParaRPr>
          </a:p>
        </p:txBody>
      </p:sp>
      <p:sp>
        <p:nvSpPr>
          <p:cNvPr id="15" name="TextBox 14"/>
          <p:cNvSpPr txBox="1"/>
          <p:nvPr/>
        </p:nvSpPr>
        <p:spPr>
          <a:xfrm>
            <a:off x="1950719" y="4141435"/>
            <a:ext cx="2438401" cy="1631216"/>
          </a:xfrm>
          <a:prstGeom prst="rect">
            <a:avLst/>
          </a:prstGeom>
          <a:noFill/>
        </p:spPr>
        <p:txBody>
          <a:bodyPr wrap="square" rtlCol="0">
            <a:spAutoFit/>
          </a:bodyPr>
          <a:lstStyle/>
          <a:p>
            <a:pPr algn="ctr"/>
            <a:r>
              <a:rPr lang="en-US" sz="2000" b="1" dirty="0" smtClean="0">
                <a:solidFill>
                  <a:schemeClr val="bg1"/>
                </a:solidFill>
              </a:rPr>
              <a:t>Adopting VBES</a:t>
            </a:r>
          </a:p>
          <a:p>
            <a:pPr algn="ctr"/>
            <a:r>
              <a:rPr lang="en-US" sz="2000" b="1" dirty="0" smtClean="0">
                <a:solidFill>
                  <a:schemeClr val="bg1"/>
                </a:solidFill>
              </a:rPr>
              <a:t>Best Practices</a:t>
            </a:r>
          </a:p>
          <a:p>
            <a:pPr algn="ctr"/>
            <a:r>
              <a:rPr lang="en-US" sz="2000" b="1" dirty="0">
                <a:solidFill>
                  <a:schemeClr val="bg1"/>
                </a:solidFill>
              </a:rPr>
              <a:t> </a:t>
            </a:r>
            <a:r>
              <a:rPr lang="en-US" sz="2000" b="1" dirty="0" smtClean="0">
                <a:solidFill>
                  <a:schemeClr val="bg1"/>
                </a:solidFill>
              </a:rPr>
              <a:t>(Sequencing, Stacked Policies, etc.)</a:t>
            </a:r>
          </a:p>
        </p:txBody>
      </p:sp>
      <p:sp>
        <p:nvSpPr>
          <p:cNvPr id="16" name="TextBox 15"/>
          <p:cNvSpPr txBox="1"/>
          <p:nvPr/>
        </p:nvSpPr>
        <p:spPr>
          <a:xfrm>
            <a:off x="4709160" y="4104167"/>
            <a:ext cx="2438400" cy="1754326"/>
          </a:xfrm>
          <a:prstGeom prst="rect">
            <a:avLst/>
          </a:prstGeom>
          <a:noFill/>
        </p:spPr>
        <p:txBody>
          <a:bodyPr wrap="square" rtlCol="0">
            <a:spAutoFit/>
          </a:bodyPr>
          <a:lstStyle/>
          <a:p>
            <a:pPr algn="ctr"/>
            <a:r>
              <a:rPr lang="en-US" sz="1800" b="1" dirty="0" smtClean="0">
                <a:solidFill>
                  <a:schemeClr val="bg1"/>
                </a:solidFill>
              </a:rPr>
              <a:t>Call Center is MMX/Alight (for now); Main Options are Custom Comms. And Enrollment Cafe</a:t>
            </a:r>
          </a:p>
        </p:txBody>
      </p:sp>
      <p:sp>
        <p:nvSpPr>
          <p:cNvPr id="18" name="Freeform 5"/>
          <p:cNvSpPr>
            <a:spLocks/>
          </p:cNvSpPr>
          <p:nvPr/>
        </p:nvSpPr>
        <p:spPr bwMode="auto">
          <a:xfrm>
            <a:off x="602377" y="1143000"/>
            <a:ext cx="2438400" cy="2779923"/>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TextBox 18"/>
          <p:cNvSpPr txBox="1"/>
          <p:nvPr/>
        </p:nvSpPr>
        <p:spPr>
          <a:xfrm>
            <a:off x="6096000" y="1765002"/>
            <a:ext cx="2438400" cy="1477328"/>
          </a:xfrm>
          <a:prstGeom prst="rect">
            <a:avLst/>
          </a:prstGeom>
          <a:noFill/>
        </p:spPr>
        <p:txBody>
          <a:bodyPr wrap="square" rtlCol="0">
            <a:spAutoFit/>
          </a:bodyPr>
          <a:lstStyle/>
          <a:p>
            <a:pPr algn="ctr"/>
            <a:r>
              <a:rPr lang="en-US" sz="1800" b="1" dirty="0" smtClean="0">
                <a:solidFill>
                  <a:schemeClr val="bg1"/>
                </a:solidFill>
              </a:rPr>
              <a:t>Recommended Strategy: CI &amp; Accident in Year 1;  HI Year </a:t>
            </a:r>
            <a:r>
              <a:rPr lang="en-US" sz="1800" b="1" dirty="0" smtClean="0">
                <a:solidFill>
                  <a:schemeClr val="bg1"/>
                </a:solidFill>
              </a:rPr>
              <a:t>or </a:t>
            </a:r>
            <a:r>
              <a:rPr lang="en-US" sz="1800" b="1" dirty="0" smtClean="0">
                <a:solidFill>
                  <a:schemeClr val="bg1"/>
                </a:solidFill>
              </a:rPr>
              <a:t>Perm. Life in Year 2, etc.</a:t>
            </a:r>
            <a:endParaRPr lang="en-US" b="1" dirty="0" smtClean="0">
              <a:solidFill>
                <a:schemeClr val="bg1"/>
              </a:solidFill>
            </a:endParaRPr>
          </a:p>
        </p:txBody>
      </p:sp>
      <p:sp>
        <p:nvSpPr>
          <p:cNvPr id="13" name="TextBox 12"/>
          <p:cNvSpPr txBox="1"/>
          <p:nvPr/>
        </p:nvSpPr>
        <p:spPr>
          <a:xfrm>
            <a:off x="609600" y="1828800"/>
            <a:ext cx="2438400" cy="1323439"/>
          </a:xfrm>
          <a:prstGeom prst="rect">
            <a:avLst/>
          </a:prstGeom>
          <a:noFill/>
        </p:spPr>
        <p:txBody>
          <a:bodyPr wrap="square" rtlCol="0">
            <a:spAutoFit/>
          </a:bodyPr>
          <a:lstStyle/>
          <a:p>
            <a:pPr algn="ctr"/>
            <a:r>
              <a:rPr lang="en-US" sz="2000" b="1" dirty="0" smtClean="0">
                <a:solidFill>
                  <a:schemeClr val="bg1"/>
                </a:solidFill>
              </a:rPr>
              <a:t>ACTIVE Enrollment all 3 Years of the Contract</a:t>
            </a:r>
          </a:p>
        </p:txBody>
      </p:sp>
    </p:spTree>
    <p:extLst>
      <p:ext uri="{BB962C8B-B14F-4D97-AF65-F5344CB8AC3E}">
        <p14:creationId xmlns:p14="http://schemas.microsoft.com/office/powerpoint/2010/main" val="3634869266"/>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
          <p:cNvSpPr>
            <a:spLocks/>
          </p:cNvSpPr>
          <p:nvPr/>
        </p:nvSpPr>
        <p:spPr bwMode="auto">
          <a:xfrm>
            <a:off x="838200" y="1143000"/>
            <a:ext cx="1524000" cy="1699846"/>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7" name="TextBox 6"/>
          <p:cNvSpPr txBox="1"/>
          <p:nvPr/>
        </p:nvSpPr>
        <p:spPr>
          <a:xfrm>
            <a:off x="838200" y="1828800"/>
            <a:ext cx="1524000" cy="400110"/>
          </a:xfrm>
          <a:prstGeom prst="rect">
            <a:avLst/>
          </a:prstGeom>
          <a:noFill/>
        </p:spPr>
        <p:txBody>
          <a:bodyPr wrap="square" rtlCol="0">
            <a:spAutoFit/>
          </a:bodyPr>
          <a:lstStyle/>
          <a:p>
            <a:pPr algn="ctr"/>
            <a:r>
              <a:rPr lang="en-US" sz="2000" b="1" dirty="0" smtClean="0">
                <a:solidFill>
                  <a:schemeClr val="bg1"/>
                </a:solidFill>
              </a:rPr>
              <a:t>Revenue</a:t>
            </a:r>
            <a:endParaRPr lang="en-US" sz="2000" b="1" dirty="0">
              <a:solidFill>
                <a:schemeClr val="bg1"/>
              </a:solidFill>
            </a:endParaRPr>
          </a:p>
        </p:txBody>
      </p:sp>
      <p:sp>
        <p:nvSpPr>
          <p:cNvPr id="17" name="Title 1"/>
          <p:cNvSpPr>
            <a:spLocks noGrp="1"/>
          </p:cNvSpPr>
          <p:nvPr>
            <p:ph type="title"/>
          </p:nvPr>
        </p:nvSpPr>
        <p:spPr/>
        <p:txBody>
          <a:bodyPr/>
          <a:lstStyle/>
          <a:p>
            <a:r>
              <a:rPr lang="en-US" sz="2400" dirty="0" smtClean="0"/>
              <a:t>Why MMX + VBES: </a:t>
            </a:r>
            <a:r>
              <a:rPr lang="en-US" sz="2400" dirty="0" smtClean="0"/>
              <a:t>“The 3 R’s”, Key </a:t>
            </a:r>
            <a:r>
              <a:rPr lang="en-US" sz="2400" dirty="0" smtClean="0"/>
              <a:t>Benefits </a:t>
            </a:r>
            <a:r>
              <a:rPr lang="en-US" sz="2400" dirty="0"/>
              <a:t>to </a:t>
            </a:r>
            <a:r>
              <a:rPr lang="en-US" sz="2400" dirty="0" smtClean="0"/>
              <a:t>Aon!</a:t>
            </a:r>
            <a:endParaRPr lang="en-US" sz="2400" dirty="0"/>
          </a:p>
        </p:txBody>
      </p:sp>
      <p:sp>
        <p:nvSpPr>
          <p:cNvPr id="2" name="TextBox 1"/>
          <p:cNvSpPr txBox="1"/>
          <p:nvPr/>
        </p:nvSpPr>
        <p:spPr>
          <a:xfrm>
            <a:off x="457200" y="2971800"/>
            <a:ext cx="2362200" cy="2308324"/>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All MMX Revenue is H&amp;B Recurring* Revenue to the local Market</a:t>
            </a:r>
          </a:p>
          <a:p>
            <a:pPr marL="285750" indent="-285750">
              <a:buFont typeface="Arial" panose="020B0604020202020204" pitchFamily="34" charset="0"/>
              <a:buChar char="•"/>
            </a:pPr>
            <a:r>
              <a:rPr lang="en-US" sz="1200" dirty="0" smtClean="0"/>
              <a:t>Average 2017 New Logo Deal Size = $</a:t>
            </a:r>
            <a:r>
              <a:rPr lang="en-US" sz="1200" dirty="0" smtClean="0"/>
              <a:t>330k; adding VBES would = $450K!</a:t>
            </a:r>
            <a:endParaRPr lang="en-US" sz="1200" dirty="0" smtClean="0"/>
          </a:p>
          <a:p>
            <a:pPr marL="285750" indent="-285750">
              <a:buFont typeface="Arial" panose="020B0604020202020204" pitchFamily="34" charset="0"/>
              <a:buChar char="•"/>
            </a:pPr>
            <a:r>
              <a:rPr lang="en-US" sz="1200" dirty="0" smtClean="0"/>
              <a:t>Provide Revenue “Lift” to local office with margin built into MMX pricing</a:t>
            </a:r>
          </a:p>
          <a:p>
            <a:pPr marL="285750" indent="-285750">
              <a:buFont typeface="Arial" panose="020B0604020202020204" pitchFamily="34" charset="0"/>
              <a:buChar char="•"/>
            </a:pPr>
            <a:r>
              <a:rPr lang="en-US" sz="1200" dirty="0" smtClean="0"/>
              <a:t>Voluntary Benefits upside is HUGE!</a:t>
            </a:r>
          </a:p>
          <a:p>
            <a:endParaRPr lang="en-US" sz="1200" dirty="0" smtClean="0"/>
          </a:p>
        </p:txBody>
      </p:sp>
      <p:sp>
        <p:nvSpPr>
          <p:cNvPr id="11" name="Freeform 8"/>
          <p:cNvSpPr>
            <a:spLocks/>
          </p:cNvSpPr>
          <p:nvPr/>
        </p:nvSpPr>
        <p:spPr bwMode="auto">
          <a:xfrm>
            <a:off x="3657600" y="1152942"/>
            <a:ext cx="1524000" cy="1699846"/>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2" name="TextBox 11"/>
          <p:cNvSpPr txBox="1"/>
          <p:nvPr/>
        </p:nvSpPr>
        <p:spPr>
          <a:xfrm>
            <a:off x="3657600" y="1825823"/>
            <a:ext cx="1600200" cy="338554"/>
          </a:xfrm>
          <a:prstGeom prst="rect">
            <a:avLst/>
          </a:prstGeom>
          <a:noFill/>
        </p:spPr>
        <p:txBody>
          <a:bodyPr wrap="square" rtlCol="0">
            <a:spAutoFit/>
          </a:bodyPr>
          <a:lstStyle/>
          <a:p>
            <a:pPr algn="ctr"/>
            <a:r>
              <a:rPr lang="en-US" sz="1600" b="1" dirty="0" smtClean="0">
                <a:solidFill>
                  <a:schemeClr val="bg1"/>
                </a:solidFill>
              </a:rPr>
              <a:t>Recoverability</a:t>
            </a:r>
            <a:endParaRPr lang="en-US" sz="1600" b="1" dirty="0">
              <a:solidFill>
                <a:schemeClr val="bg1"/>
              </a:solidFill>
            </a:endParaRPr>
          </a:p>
        </p:txBody>
      </p:sp>
      <p:sp>
        <p:nvSpPr>
          <p:cNvPr id="13" name="TextBox 12"/>
          <p:cNvSpPr txBox="1"/>
          <p:nvPr/>
        </p:nvSpPr>
        <p:spPr>
          <a:xfrm>
            <a:off x="3200400" y="2981742"/>
            <a:ext cx="2514600" cy="1754326"/>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Additional revenue stream on H&amp;B clients</a:t>
            </a:r>
          </a:p>
          <a:p>
            <a:pPr marL="285750" indent="-285750">
              <a:buFont typeface="Arial" panose="020B0604020202020204" pitchFamily="34" charset="0"/>
              <a:buChar char="•"/>
            </a:pPr>
            <a:r>
              <a:rPr lang="en-US" sz="1200" dirty="0" smtClean="0"/>
              <a:t>Incremental Revenue from Administration and Voluntary Benefits helps improve client recoverability and rollover (new products added to keep growing)</a:t>
            </a:r>
          </a:p>
          <a:p>
            <a:pPr marL="285750" indent="-285750">
              <a:buFont typeface="Arial" panose="020B0604020202020204" pitchFamily="34" charset="0"/>
              <a:buChar char="•"/>
            </a:pPr>
            <a:endParaRPr lang="en-US" sz="1200" dirty="0" smtClean="0"/>
          </a:p>
        </p:txBody>
      </p:sp>
      <p:sp>
        <p:nvSpPr>
          <p:cNvPr id="14" name="Freeform 8"/>
          <p:cNvSpPr>
            <a:spLocks/>
          </p:cNvSpPr>
          <p:nvPr/>
        </p:nvSpPr>
        <p:spPr bwMode="auto">
          <a:xfrm>
            <a:off x="6629400" y="1152942"/>
            <a:ext cx="1524000" cy="1699846"/>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5" name="TextBox 14"/>
          <p:cNvSpPr txBox="1"/>
          <p:nvPr/>
        </p:nvSpPr>
        <p:spPr>
          <a:xfrm>
            <a:off x="6629400" y="1828800"/>
            <a:ext cx="1524000" cy="400110"/>
          </a:xfrm>
          <a:prstGeom prst="rect">
            <a:avLst/>
          </a:prstGeom>
          <a:noFill/>
        </p:spPr>
        <p:txBody>
          <a:bodyPr wrap="square" rtlCol="0">
            <a:spAutoFit/>
          </a:bodyPr>
          <a:lstStyle/>
          <a:p>
            <a:pPr algn="ctr"/>
            <a:r>
              <a:rPr lang="en-US" sz="2000" b="1" dirty="0" smtClean="0">
                <a:solidFill>
                  <a:schemeClr val="bg1"/>
                </a:solidFill>
              </a:rPr>
              <a:t>Retention</a:t>
            </a:r>
            <a:endParaRPr lang="en-US" sz="2000" b="1" dirty="0">
              <a:solidFill>
                <a:schemeClr val="bg1"/>
              </a:solidFill>
            </a:endParaRPr>
          </a:p>
        </p:txBody>
      </p:sp>
      <p:sp>
        <p:nvSpPr>
          <p:cNvPr id="16" name="TextBox 15"/>
          <p:cNvSpPr txBox="1"/>
          <p:nvPr/>
        </p:nvSpPr>
        <p:spPr>
          <a:xfrm>
            <a:off x="6172200" y="2981742"/>
            <a:ext cx="2667000" cy="2308324"/>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Admin is “STICKY”</a:t>
            </a:r>
          </a:p>
          <a:p>
            <a:pPr marL="285750" indent="-285750">
              <a:buFont typeface="Arial" panose="020B0604020202020204" pitchFamily="34" charset="0"/>
              <a:buChar char="•"/>
            </a:pPr>
            <a:r>
              <a:rPr lang="en-US" sz="1200" dirty="0" smtClean="0"/>
              <a:t>MMX deals are 3 Years (client retention is 95%+)</a:t>
            </a:r>
          </a:p>
          <a:p>
            <a:pPr marL="285750" indent="-285750">
              <a:buFont typeface="Arial" panose="020B0604020202020204" pitchFamily="34" charset="0"/>
              <a:buChar char="•"/>
            </a:pPr>
            <a:r>
              <a:rPr lang="en-US" sz="1200" dirty="0" smtClean="0"/>
              <a:t>If WE are not talking to our clients about Admin or Enrollment, our competitors are</a:t>
            </a:r>
          </a:p>
          <a:p>
            <a:pPr marL="285750" indent="-285750">
              <a:buFont typeface="Arial" panose="020B0604020202020204" pitchFamily="34" charset="0"/>
              <a:buChar char="•"/>
            </a:pPr>
            <a:r>
              <a:rPr lang="en-US" sz="1200" dirty="0" smtClean="0"/>
              <a:t>MMX reduces the risk of losing BORs or large portions of Voluntary Benefits commission dollars</a:t>
            </a:r>
          </a:p>
          <a:p>
            <a:pPr marL="285750" indent="-285750">
              <a:buFont typeface="Arial" panose="020B0604020202020204" pitchFamily="34" charset="0"/>
              <a:buChar char="•"/>
            </a:pPr>
            <a:r>
              <a:rPr lang="en-US" sz="1200" dirty="0" smtClean="0"/>
              <a:t>Competitive Differentiator with bundled approach</a:t>
            </a:r>
          </a:p>
        </p:txBody>
      </p:sp>
      <p:sp>
        <p:nvSpPr>
          <p:cNvPr id="3" name="TextBox 2"/>
          <p:cNvSpPr txBox="1"/>
          <p:nvPr/>
        </p:nvSpPr>
        <p:spPr>
          <a:xfrm>
            <a:off x="2590800" y="1752600"/>
            <a:ext cx="762000" cy="523220"/>
          </a:xfrm>
          <a:prstGeom prst="rect">
            <a:avLst/>
          </a:prstGeom>
          <a:noFill/>
        </p:spPr>
        <p:txBody>
          <a:bodyPr wrap="square" rtlCol="0">
            <a:spAutoFit/>
          </a:bodyPr>
          <a:lstStyle/>
          <a:p>
            <a:pPr algn="ctr"/>
            <a:r>
              <a:rPr lang="en-US" sz="2800" dirty="0" smtClean="0">
                <a:solidFill>
                  <a:srgbClr val="0083A9"/>
                </a:solidFill>
              </a:rPr>
              <a:t>+</a:t>
            </a:r>
            <a:endParaRPr lang="en-US" sz="2800" dirty="0">
              <a:solidFill>
                <a:srgbClr val="0083A9"/>
              </a:solidFill>
            </a:endParaRPr>
          </a:p>
        </p:txBody>
      </p:sp>
      <p:sp>
        <p:nvSpPr>
          <p:cNvPr id="18" name="TextBox 17"/>
          <p:cNvSpPr txBox="1"/>
          <p:nvPr/>
        </p:nvSpPr>
        <p:spPr>
          <a:xfrm>
            <a:off x="5486400" y="1752600"/>
            <a:ext cx="762000" cy="523220"/>
          </a:xfrm>
          <a:prstGeom prst="rect">
            <a:avLst/>
          </a:prstGeom>
          <a:noFill/>
        </p:spPr>
        <p:txBody>
          <a:bodyPr wrap="square" rtlCol="0">
            <a:spAutoFit/>
          </a:bodyPr>
          <a:lstStyle/>
          <a:p>
            <a:pPr algn="ctr"/>
            <a:r>
              <a:rPr lang="en-US" sz="2800" dirty="0" smtClean="0">
                <a:solidFill>
                  <a:srgbClr val="0083A9"/>
                </a:solidFill>
              </a:rPr>
              <a:t>+</a:t>
            </a:r>
            <a:endParaRPr lang="en-US" sz="2800" dirty="0">
              <a:solidFill>
                <a:srgbClr val="0083A9"/>
              </a:solidFill>
            </a:endParaRPr>
          </a:p>
        </p:txBody>
      </p:sp>
    </p:spTree>
    <p:extLst>
      <p:ext uri="{BB962C8B-B14F-4D97-AF65-F5344CB8AC3E}">
        <p14:creationId xmlns:p14="http://schemas.microsoft.com/office/powerpoint/2010/main" val="171997900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987674"/>
            <a:ext cx="8229600" cy="4093609"/>
          </a:xfrm>
        </p:spPr>
        <p:txBody>
          <a:bodyPr/>
          <a:lstStyle/>
          <a:p>
            <a:pPr algn="ctr"/>
            <a:r>
              <a:rPr lang="en-US" dirty="0" smtClean="0"/>
              <a:t/>
            </a:r>
            <a:br>
              <a:rPr lang="en-US" dirty="0" smtClean="0"/>
            </a:br>
            <a:r>
              <a:rPr lang="en-US" dirty="0"/>
              <a:t/>
            </a:r>
            <a:br>
              <a:rPr lang="en-US" dirty="0"/>
            </a:br>
            <a:r>
              <a:rPr lang="en-US" dirty="0" smtClean="0"/>
              <a:t>Thank You!</a:t>
            </a:r>
            <a:br>
              <a:rPr lang="en-US" dirty="0" smtClean="0"/>
            </a:br>
            <a:r>
              <a:rPr lang="en-US" dirty="0"/>
              <a:t/>
            </a:r>
            <a:br>
              <a:rPr lang="en-US" dirty="0"/>
            </a:br>
            <a:r>
              <a:rPr lang="en-US" dirty="0" smtClean="0"/>
              <a:t>For MMX assistance, email:</a:t>
            </a:r>
            <a:br>
              <a:rPr lang="en-US" dirty="0" smtClean="0"/>
            </a:br>
            <a:r>
              <a:rPr lang="en-US" dirty="0" smtClean="0"/>
              <a:t/>
            </a:r>
            <a:br>
              <a:rPr lang="en-US" dirty="0" smtClean="0"/>
            </a:br>
            <a:r>
              <a:rPr lang="en-US" dirty="0" smtClean="0">
                <a:hlinkClick r:id="rId3"/>
              </a:rPr>
              <a:t>Michael.Richerson1@aon.com</a:t>
            </a:r>
            <a:r>
              <a:rPr lang="en-US" dirty="0" smtClean="0"/>
              <a:t/>
            </a:r>
            <a:br>
              <a:rPr lang="en-US" dirty="0" smtClean="0"/>
            </a:br>
            <a:r>
              <a:rPr lang="en-US" dirty="0" smtClean="0">
                <a:hlinkClick r:id="rId4"/>
              </a:rPr>
              <a:t>Steven.Carleton@aonhewitt.com</a:t>
            </a:r>
            <a:r>
              <a:rPr lang="en-US" dirty="0" smtClean="0"/>
              <a:t/>
            </a:r>
            <a:br>
              <a:rPr lang="en-US" dirty="0" smtClean="0"/>
            </a:br>
            <a:r>
              <a:rPr lang="en-US" dirty="0" smtClean="0">
                <a:hlinkClick r:id="rId5"/>
              </a:rPr>
              <a:t>Andrew.Mazuro@aon.com</a:t>
            </a:r>
            <a:r>
              <a:rPr lang="en-US" dirty="0" smtClean="0"/>
              <a:t/>
            </a:r>
            <a:br>
              <a:rPr lang="en-US" dirty="0" smtClean="0"/>
            </a:br>
            <a:r>
              <a:rPr lang="en-US" dirty="0" smtClean="0">
                <a:hlinkClick r:id="rId6"/>
              </a:rPr>
              <a:t>Tyler.Benware@aon.com</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3743118121"/>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
          <p:cNvSpPr>
            <a:spLocks/>
          </p:cNvSpPr>
          <p:nvPr/>
        </p:nvSpPr>
        <p:spPr bwMode="auto">
          <a:xfrm>
            <a:off x="457200" y="1143000"/>
            <a:ext cx="1524000" cy="1699846"/>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7" name="TextBox 6"/>
          <p:cNvSpPr txBox="1"/>
          <p:nvPr/>
        </p:nvSpPr>
        <p:spPr>
          <a:xfrm>
            <a:off x="457200" y="1658844"/>
            <a:ext cx="1524000" cy="738664"/>
          </a:xfrm>
          <a:prstGeom prst="rect">
            <a:avLst/>
          </a:prstGeom>
          <a:noFill/>
        </p:spPr>
        <p:txBody>
          <a:bodyPr wrap="square" rtlCol="0">
            <a:spAutoFit/>
          </a:bodyPr>
          <a:lstStyle/>
          <a:p>
            <a:pPr algn="ctr"/>
            <a:r>
              <a:rPr lang="en-US" sz="1400" b="1" dirty="0" smtClean="0">
                <a:solidFill>
                  <a:schemeClr val="bg1"/>
                </a:solidFill>
              </a:rPr>
              <a:t>More Comprehensive Strategy</a:t>
            </a:r>
            <a:endParaRPr lang="en-US" sz="1400" b="1" dirty="0">
              <a:solidFill>
                <a:schemeClr val="bg1"/>
              </a:solidFill>
            </a:endParaRPr>
          </a:p>
        </p:txBody>
      </p:sp>
      <p:sp>
        <p:nvSpPr>
          <p:cNvPr id="17" name="Title 1"/>
          <p:cNvSpPr>
            <a:spLocks noGrp="1"/>
          </p:cNvSpPr>
          <p:nvPr>
            <p:ph type="title"/>
          </p:nvPr>
        </p:nvSpPr>
        <p:spPr/>
        <p:txBody>
          <a:bodyPr/>
          <a:lstStyle/>
          <a:p>
            <a:r>
              <a:rPr lang="en-US" sz="2400" dirty="0" smtClean="0"/>
              <a:t>Why MMX: Benefit to Clients</a:t>
            </a:r>
            <a:endParaRPr lang="en-US" sz="2400" dirty="0"/>
          </a:p>
        </p:txBody>
      </p:sp>
      <p:sp>
        <p:nvSpPr>
          <p:cNvPr id="2" name="TextBox 1"/>
          <p:cNvSpPr txBox="1"/>
          <p:nvPr/>
        </p:nvSpPr>
        <p:spPr>
          <a:xfrm>
            <a:off x="304800" y="2971800"/>
            <a:ext cx="1981200" cy="2492990"/>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Benefits Strategy Delivered through Technology</a:t>
            </a:r>
          </a:p>
          <a:p>
            <a:pPr marL="285750" indent="-285750">
              <a:buFont typeface="Arial" panose="020B0604020202020204" pitchFamily="34" charset="0"/>
              <a:buChar char="•"/>
            </a:pPr>
            <a:r>
              <a:rPr lang="en-US" sz="1200" dirty="0" smtClean="0"/>
              <a:t>Removed Silos</a:t>
            </a:r>
          </a:p>
          <a:p>
            <a:pPr marL="285750" indent="-285750">
              <a:buFont typeface="Arial" panose="020B0604020202020204" pitchFamily="34" charset="0"/>
              <a:buChar char="•"/>
            </a:pPr>
            <a:r>
              <a:rPr lang="en-US" sz="1200" dirty="0" smtClean="0"/>
              <a:t>Consulting that supports automation and strong management of eligibility rules</a:t>
            </a:r>
          </a:p>
          <a:p>
            <a:pPr marL="285750" indent="-285750">
              <a:buFont typeface="Arial" panose="020B0604020202020204" pitchFamily="34" charset="0"/>
              <a:buChar char="•"/>
            </a:pPr>
            <a:r>
              <a:rPr lang="en-US" sz="1200" dirty="0" smtClean="0"/>
              <a:t>More Comprehensive Data to Drive Informed Health Care Strategies</a:t>
            </a:r>
          </a:p>
        </p:txBody>
      </p:sp>
      <p:sp>
        <p:nvSpPr>
          <p:cNvPr id="11" name="Freeform 8"/>
          <p:cNvSpPr>
            <a:spLocks/>
          </p:cNvSpPr>
          <p:nvPr/>
        </p:nvSpPr>
        <p:spPr bwMode="auto">
          <a:xfrm>
            <a:off x="2590800" y="1152942"/>
            <a:ext cx="1524000" cy="1699846"/>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2" name="TextBox 11"/>
          <p:cNvSpPr txBox="1"/>
          <p:nvPr/>
        </p:nvSpPr>
        <p:spPr>
          <a:xfrm>
            <a:off x="2590800" y="1825823"/>
            <a:ext cx="1524000" cy="307777"/>
          </a:xfrm>
          <a:prstGeom prst="rect">
            <a:avLst/>
          </a:prstGeom>
          <a:noFill/>
        </p:spPr>
        <p:txBody>
          <a:bodyPr wrap="square" rtlCol="0">
            <a:spAutoFit/>
          </a:bodyPr>
          <a:lstStyle/>
          <a:p>
            <a:pPr algn="ctr"/>
            <a:r>
              <a:rPr lang="en-US" sz="1400" b="1" dirty="0" smtClean="0">
                <a:solidFill>
                  <a:schemeClr val="bg1"/>
                </a:solidFill>
              </a:rPr>
              <a:t>Simplification</a:t>
            </a:r>
            <a:endParaRPr lang="en-US" sz="1400" b="1" dirty="0">
              <a:solidFill>
                <a:schemeClr val="bg1"/>
              </a:solidFill>
            </a:endParaRPr>
          </a:p>
        </p:txBody>
      </p:sp>
      <p:sp>
        <p:nvSpPr>
          <p:cNvPr id="13" name="TextBox 12"/>
          <p:cNvSpPr txBox="1"/>
          <p:nvPr/>
        </p:nvSpPr>
        <p:spPr>
          <a:xfrm>
            <a:off x="2438400" y="2981742"/>
            <a:ext cx="1905000"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One Primary Contact</a:t>
            </a:r>
          </a:p>
          <a:p>
            <a:pPr marL="285750" indent="-285750">
              <a:buFont typeface="Arial" panose="020B0604020202020204" pitchFamily="34" charset="0"/>
              <a:buChar char="•"/>
            </a:pPr>
            <a:r>
              <a:rPr lang="en-US" sz="1200" dirty="0" smtClean="0"/>
              <a:t>Fully Outsourced Admin Model to Take Significant Work Off the Plate of HR</a:t>
            </a:r>
          </a:p>
          <a:p>
            <a:pPr marL="285750" indent="-285750">
              <a:buFont typeface="Arial" panose="020B0604020202020204" pitchFamily="34" charset="0"/>
              <a:buChar char="•"/>
            </a:pPr>
            <a:r>
              <a:rPr lang="en-US" sz="1200" dirty="0" smtClean="0"/>
              <a:t>Consistent Communication to all Employees</a:t>
            </a:r>
          </a:p>
        </p:txBody>
      </p:sp>
      <p:sp>
        <p:nvSpPr>
          <p:cNvPr id="14" name="Freeform 8"/>
          <p:cNvSpPr>
            <a:spLocks/>
          </p:cNvSpPr>
          <p:nvPr/>
        </p:nvSpPr>
        <p:spPr bwMode="auto">
          <a:xfrm>
            <a:off x="4724400" y="1152942"/>
            <a:ext cx="1524000" cy="1699846"/>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5" name="TextBox 14"/>
          <p:cNvSpPr txBox="1"/>
          <p:nvPr/>
        </p:nvSpPr>
        <p:spPr>
          <a:xfrm>
            <a:off x="4724400" y="1668786"/>
            <a:ext cx="1524000" cy="738664"/>
          </a:xfrm>
          <a:prstGeom prst="rect">
            <a:avLst/>
          </a:prstGeom>
          <a:noFill/>
        </p:spPr>
        <p:txBody>
          <a:bodyPr wrap="square" rtlCol="0">
            <a:spAutoFit/>
          </a:bodyPr>
          <a:lstStyle/>
          <a:p>
            <a:pPr algn="ctr"/>
            <a:r>
              <a:rPr lang="en-US" sz="1400" b="1" dirty="0" smtClean="0">
                <a:solidFill>
                  <a:schemeClr val="bg1"/>
                </a:solidFill>
              </a:rPr>
              <a:t>Solve More Client Challenges</a:t>
            </a:r>
            <a:endParaRPr lang="en-US" sz="1400" b="1" dirty="0">
              <a:solidFill>
                <a:schemeClr val="bg1"/>
              </a:solidFill>
            </a:endParaRPr>
          </a:p>
        </p:txBody>
      </p:sp>
      <p:sp>
        <p:nvSpPr>
          <p:cNvPr id="16" name="TextBox 15"/>
          <p:cNvSpPr txBox="1"/>
          <p:nvPr/>
        </p:nvSpPr>
        <p:spPr>
          <a:xfrm>
            <a:off x="4495800" y="2981742"/>
            <a:ext cx="2286000" cy="2492990"/>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Benefits Cost Reduction</a:t>
            </a:r>
          </a:p>
          <a:p>
            <a:pPr marL="285750" indent="-285750">
              <a:buFont typeface="Arial" panose="020B0604020202020204" pitchFamily="34" charset="0"/>
              <a:buChar char="•"/>
            </a:pPr>
            <a:r>
              <a:rPr lang="en-US" sz="1200" dirty="0" smtClean="0"/>
              <a:t>Enhanced Enrollment Experience Driving Stronger Employee Engagement</a:t>
            </a:r>
          </a:p>
          <a:p>
            <a:pPr marL="285750" indent="-285750">
              <a:buFont typeface="Arial" panose="020B0604020202020204" pitchFamily="34" charset="0"/>
              <a:buChar char="•"/>
            </a:pPr>
            <a:r>
              <a:rPr lang="en-US" sz="1200" dirty="0" smtClean="0"/>
              <a:t>Alleviate Administrative Burden</a:t>
            </a:r>
          </a:p>
          <a:p>
            <a:pPr marL="285750" indent="-285750">
              <a:buFont typeface="Arial" panose="020B0604020202020204" pitchFamily="34" charset="0"/>
              <a:buChar char="•"/>
            </a:pPr>
            <a:r>
              <a:rPr lang="en-US" sz="1200" dirty="0" smtClean="0"/>
              <a:t>More Robust Compliance Management</a:t>
            </a:r>
          </a:p>
          <a:p>
            <a:pPr marL="285750" indent="-285750">
              <a:buFont typeface="Arial" panose="020B0604020202020204" pitchFamily="34" charset="0"/>
              <a:buChar char="•"/>
            </a:pPr>
            <a:r>
              <a:rPr lang="en-US" sz="1200" dirty="0" smtClean="0"/>
              <a:t>Vehicle to Offer More Choice and Educate Employees on Health Care Choices</a:t>
            </a:r>
          </a:p>
        </p:txBody>
      </p:sp>
      <p:sp>
        <p:nvSpPr>
          <p:cNvPr id="19" name="Freeform 8"/>
          <p:cNvSpPr>
            <a:spLocks/>
          </p:cNvSpPr>
          <p:nvPr/>
        </p:nvSpPr>
        <p:spPr bwMode="auto">
          <a:xfrm>
            <a:off x="7010400" y="1152942"/>
            <a:ext cx="1524000" cy="1699846"/>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20" name="TextBox 19"/>
          <p:cNvSpPr txBox="1"/>
          <p:nvPr/>
        </p:nvSpPr>
        <p:spPr>
          <a:xfrm>
            <a:off x="7010400" y="1524000"/>
            <a:ext cx="1524000" cy="954107"/>
          </a:xfrm>
          <a:prstGeom prst="rect">
            <a:avLst/>
          </a:prstGeom>
          <a:noFill/>
        </p:spPr>
        <p:txBody>
          <a:bodyPr wrap="square" rtlCol="0">
            <a:spAutoFit/>
          </a:bodyPr>
          <a:lstStyle/>
          <a:p>
            <a:pPr algn="ctr"/>
            <a:r>
              <a:rPr lang="en-US" sz="1400" b="1" dirty="0" smtClean="0">
                <a:solidFill>
                  <a:schemeClr val="bg1"/>
                </a:solidFill>
              </a:rPr>
              <a:t>Competitive Pricing &amp; Market Leverage</a:t>
            </a:r>
            <a:endParaRPr lang="en-US" sz="1400" b="1" dirty="0">
              <a:solidFill>
                <a:schemeClr val="bg1"/>
              </a:solidFill>
            </a:endParaRPr>
          </a:p>
        </p:txBody>
      </p:sp>
      <p:sp>
        <p:nvSpPr>
          <p:cNvPr id="21" name="TextBox 20"/>
          <p:cNvSpPr txBox="1"/>
          <p:nvPr/>
        </p:nvSpPr>
        <p:spPr>
          <a:xfrm>
            <a:off x="6781800" y="2981742"/>
            <a:ext cx="2133600" cy="2123658"/>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Technology is Market Competitive</a:t>
            </a:r>
          </a:p>
          <a:p>
            <a:pPr marL="285750" indent="-285750">
              <a:buFont typeface="Arial" panose="020B0604020202020204" pitchFamily="34" charset="0"/>
              <a:buChar char="•"/>
            </a:pPr>
            <a:r>
              <a:rPr lang="en-US" sz="1200" dirty="0" smtClean="0"/>
              <a:t>Voluntary Benefits will Offset Costs with MMX Simplified Offer (Best Practices Implemented)</a:t>
            </a:r>
          </a:p>
          <a:p>
            <a:pPr marL="285750" indent="-285750">
              <a:buFont typeface="Arial" panose="020B0604020202020204" pitchFamily="34" charset="0"/>
              <a:buChar char="•"/>
            </a:pPr>
            <a:r>
              <a:rPr lang="en-US" sz="1200" dirty="0" smtClean="0"/>
              <a:t>Leverage with Insurance Carriers with Credits to Cover Implementation Costs, Ongoing or Change Order Fees</a:t>
            </a:r>
          </a:p>
        </p:txBody>
      </p:sp>
      <p:sp>
        <p:nvSpPr>
          <p:cNvPr id="22" name="TextBox 21"/>
          <p:cNvSpPr txBox="1"/>
          <p:nvPr/>
        </p:nvSpPr>
        <p:spPr>
          <a:xfrm>
            <a:off x="1905000" y="1752600"/>
            <a:ext cx="762000" cy="523220"/>
          </a:xfrm>
          <a:prstGeom prst="rect">
            <a:avLst/>
          </a:prstGeom>
          <a:noFill/>
        </p:spPr>
        <p:txBody>
          <a:bodyPr wrap="square" rtlCol="0">
            <a:spAutoFit/>
          </a:bodyPr>
          <a:lstStyle/>
          <a:p>
            <a:pPr algn="ctr"/>
            <a:r>
              <a:rPr lang="en-US" sz="2800" dirty="0" smtClean="0">
                <a:solidFill>
                  <a:srgbClr val="0083A9"/>
                </a:solidFill>
              </a:rPr>
              <a:t>+</a:t>
            </a:r>
            <a:endParaRPr lang="en-US" sz="2800" dirty="0">
              <a:solidFill>
                <a:srgbClr val="0083A9"/>
              </a:solidFill>
            </a:endParaRPr>
          </a:p>
        </p:txBody>
      </p:sp>
      <p:sp>
        <p:nvSpPr>
          <p:cNvPr id="23" name="TextBox 22"/>
          <p:cNvSpPr txBox="1"/>
          <p:nvPr/>
        </p:nvSpPr>
        <p:spPr>
          <a:xfrm>
            <a:off x="4038600" y="1752600"/>
            <a:ext cx="762000" cy="523220"/>
          </a:xfrm>
          <a:prstGeom prst="rect">
            <a:avLst/>
          </a:prstGeom>
          <a:noFill/>
        </p:spPr>
        <p:txBody>
          <a:bodyPr wrap="square" rtlCol="0">
            <a:spAutoFit/>
          </a:bodyPr>
          <a:lstStyle/>
          <a:p>
            <a:pPr algn="ctr"/>
            <a:r>
              <a:rPr lang="en-US" sz="2800" dirty="0" smtClean="0">
                <a:solidFill>
                  <a:srgbClr val="0083A9"/>
                </a:solidFill>
              </a:rPr>
              <a:t>+</a:t>
            </a:r>
            <a:endParaRPr lang="en-US" sz="2800" dirty="0">
              <a:solidFill>
                <a:srgbClr val="0083A9"/>
              </a:solidFill>
            </a:endParaRPr>
          </a:p>
        </p:txBody>
      </p:sp>
      <p:sp>
        <p:nvSpPr>
          <p:cNvPr id="24" name="TextBox 23"/>
          <p:cNvSpPr txBox="1"/>
          <p:nvPr/>
        </p:nvSpPr>
        <p:spPr>
          <a:xfrm>
            <a:off x="6248400" y="1752600"/>
            <a:ext cx="762000" cy="523220"/>
          </a:xfrm>
          <a:prstGeom prst="rect">
            <a:avLst/>
          </a:prstGeom>
          <a:noFill/>
        </p:spPr>
        <p:txBody>
          <a:bodyPr wrap="square" rtlCol="0">
            <a:spAutoFit/>
          </a:bodyPr>
          <a:lstStyle/>
          <a:p>
            <a:pPr algn="ctr"/>
            <a:r>
              <a:rPr lang="en-US" sz="2800" dirty="0" smtClean="0">
                <a:solidFill>
                  <a:srgbClr val="0083A9"/>
                </a:solidFill>
              </a:rPr>
              <a:t>+</a:t>
            </a:r>
            <a:endParaRPr lang="en-US" sz="2800" dirty="0">
              <a:solidFill>
                <a:srgbClr val="0083A9"/>
              </a:solidFill>
            </a:endParaRPr>
          </a:p>
        </p:txBody>
      </p:sp>
    </p:spTree>
    <p:extLst>
      <p:ext uri="{BB962C8B-B14F-4D97-AF65-F5344CB8AC3E}">
        <p14:creationId xmlns:p14="http://schemas.microsoft.com/office/powerpoint/2010/main" val="156202506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MMX </a:t>
            </a:r>
            <a:r>
              <a:rPr lang="en-US" sz="2400" dirty="0" smtClean="0"/>
              <a:t>and VBES – Some Key Points</a:t>
            </a:r>
            <a:endParaRPr lang="en-US" sz="2400" dirty="0"/>
          </a:p>
        </p:txBody>
      </p:sp>
      <p:sp>
        <p:nvSpPr>
          <p:cNvPr id="3" name="Content Placeholder 2"/>
          <p:cNvSpPr txBox="1">
            <a:spLocks/>
          </p:cNvSpPr>
          <p:nvPr/>
        </p:nvSpPr>
        <p:spPr>
          <a:xfrm>
            <a:off x="381000" y="1134458"/>
            <a:ext cx="8229600" cy="2621483"/>
          </a:xfrm>
          <a:prstGeom prst="rect">
            <a:avLst/>
          </a:prstGeom>
        </p:spPr>
        <p:txBody>
          <a:bodyPr/>
          <a:lstStyle>
            <a:lvl1pPr marL="228600" indent="-228600"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cs typeface="+mn-cs"/>
              </a:defRPr>
            </a:lvl1pPr>
            <a:lvl2pPr marL="571500" indent="-228600" algn="l" rtl="0" eaLnBrk="1" fontAlgn="base" hangingPunct="1">
              <a:spcBef>
                <a:spcPts val="400"/>
              </a:spcBef>
              <a:spcAft>
                <a:spcPct val="0"/>
              </a:spcAft>
              <a:buClr>
                <a:schemeClr val="tx1"/>
              </a:buClr>
              <a:buChar char="–"/>
              <a:defRPr sz="1400">
                <a:solidFill>
                  <a:schemeClr val="tx1"/>
                </a:solidFill>
                <a:latin typeface="+mn-lt"/>
                <a:ea typeface="+mn-ea"/>
              </a:defRPr>
            </a:lvl2pPr>
            <a:lvl3pPr marL="914400" indent="-228600" algn="l" rtl="0" eaLnBrk="1" fontAlgn="base" hangingPunct="1">
              <a:spcBef>
                <a:spcPts val="400"/>
              </a:spcBef>
              <a:spcAft>
                <a:spcPct val="0"/>
              </a:spcAft>
              <a:buClr>
                <a:schemeClr val="tx1"/>
              </a:buClr>
              <a:buChar char="•"/>
              <a:defRPr sz="1400">
                <a:solidFill>
                  <a:schemeClr val="tx1"/>
                </a:solidFill>
                <a:latin typeface="+mn-lt"/>
                <a:ea typeface="+mn-ea"/>
              </a:defRPr>
            </a:lvl3pPr>
            <a:lvl4pPr marL="1254125" indent="-225425" algn="l" rtl="0" eaLnBrk="1" fontAlgn="base" hangingPunct="1">
              <a:spcBef>
                <a:spcPts val="400"/>
              </a:spcBef>
              <a:spcAft>
                <a:spcPct val="0"/>
              </a:spcAft>
              <a:buClr>
                <a:schemeClr val="tx1"/>
              </a:buClr>
              <a:buFont typeface="Wingdings" pitchFamily="2" charset="2"/>
              <a:buChar char=""/>
              <a:defRPr sz="1400">
                <a:solidFill>
                  <a:schemeClr val="tx1"/>
                </a:solidFill>
                <a:latin typeface="+mn-lt"/>
                <a:ea typeface="+mn-ea"/>
              </a:defRPr>
            </a:lvl4pPr>
            <a:lvl5pPr marL="1600200" indent="-231775" algn="l" rtl="0" eaLnBrk="1" fontAlgn="base" hangingPunct="1">
              <a:spcBef>
                <a:spcPts val="4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a:lstStyle>
          <a:p>
            <a:pPr marL="0" indent="0">
              <a:buNone/>
            </a:pPr>
            <a:r>
              <a:rPr lang="en-US" sz="2000" b="1" kern="0" dirty="0" smtClean="0"/>
              <a:t>Prospects:  Every 1,000 Life Client/Prospect is a VBES Prospect</a:t>
            </a:r>
            <a:endParaRPr lang="en-US" sz="2000" kern="0" dirty="0"/>
          </a:p>
          <a:p>
            <a:pPr marL="0" indent="0">
              <a:buNone/>
            </a:pPr>
            <a:r>
              <a:rPr lang="en-US" sz="1600" kern="0" dirty="0" smtClean="0"/>
              <a:t>An Important Subset of thos</a:t>
            </a:r>
            <a:r>
              <a:rPr lang="en-US" sz="1600" kern="0" dirty="0" smtClean="0"/>
              <a:t>e (10% - 20%) are Also Great MMX Prospects</a:t>
            </a:r>
            <a:endParaRPr lang="en-US" sz="1600" kern="0" dirty="0"/>
          </a:p>
          <a:p>
            <a:pPr marL="0" indent="0">
              <a:buNone/>
            </a:pPr>
            <a:endParaRPr lang="en-US" sz="1600" u="sng" kern="0" dirty="0"/>
          </a:p>
          <a:p>
            <a:pPr marL="0" indent="0">
              <a:buNone/>
            </a:pPr>
            <a:r>
              <a:rPr lang="en-US" sz="2000" b="1" kern="0" dirty="0" smtClean="0"/>
              <a:t>Every MMX Solution Includes VBES </a:t>
            </a:r>
          </a:p>
          <a:p>
            <a:pPr marL="0" indent="0">
              <a:buNone/>
            </a:pPr>
            <a:r>
              <a:rPr lang="en-US" sz="1600" kern="0" dirty="0" smtClean="0"/>
              <a:t>But currently, we have  a few wrinkles</a:t>
            </a:r>
          </a:p>
          <a:p>
            <a:r>
              <a:rPr lang="en-US" sz="1600" kern="0" dirty="0" smtClean="0"/>
              <a:t>Self Service Enrollment, Custom Communications  </a:t>
            </a:r>
          </a:p>
          <a:p>
            <a:pPr marL="0" indent="0">
              <a:buNone/>
            </a:pPr>
            <a:r>
              <a:rPr lang="en-US" sz="1600" kern="0" dirty="0"/>
              <a:t> </a:t>
            </a:r>
            <a:r>
              <a:rPr lang="en-US" sz="1600" kern="0" dirty="0" smtClean="0"/>
              <a:t>   </a:t>
            </a:r>
            <a:r>
              <a:rPr lang="en-US" sz="1600" kern="0" dirty="0" smtClean="0"/>
              <a:t>&amp; Enrollment Café are the Main VBES Options</a:t>
            </a:r>
          </a:p>
          <a:p>
            <a:pPr lvl="1"/>
            <a:r>
              <a:rPr lang="en-US" sz="1600" kern="0" dirty="0" smtClean="0"/>
              <a:t>Still working on using VBES Call Center and “1 to 1” </a:t>
            </a:r>
          </a:p>
          <a:p>
            <a:pPr lvl="1"/>
            <a:r>
              <a:rPr lang="en-US" sz="1600" kern="0" dirty="0" smtClean="0"/>
              <a:t>Alight Issues Involved in working this out</a:t>
            </a:r>
          </a:p>
          <a:p>
            <a:pPr lvl="1"/>
            <a:endParaRPr lang="en-US" b="1" kern="0" dirty="0"/>
          </a:p>
          <a:p>
            <a:pPr marL="0" indent="0">
              <a:buNone/>
            </a:pPr>
            <a:r>
              <a:rPr lang="en-US" sz="2000" b="1" kern="0" dirty="0" smtClean="0"/>
              <a:t>Reminder: U2X is an Enrollment Only Platform </a:t>
            </a:r>
            <a:endParaRPr lang="en-US" sz="1200" kern="0" dirty="0" smtClean="0"/>
          </a:p>
          <a:p>
            <a:pPr marL="0" indent="0">
              <a:buNone/>
            </a:pPr>
            <a:r>
              <a:rPr lang="en-US" kern="0" dirty="0" smtClean="0"/>
              <a:t>MMX is a true year-round ben admin platform solution</a:t>
            </a:r>
          </a:p>
          <a:p>
            <a:pPr marL="0" indent="0">
              <a:buNone/>
            </a:pPr>
            <a:r>
              <a:rPr lang="en-US" kern="0" dirty="0" smtClean="0"/>
              <a:t>Some signs the client needs a new platform, they may struggle with:</a:t>
            </a:r>
          </a:p>
          <a:p>
            <a:pPr marL="0" indent="0">
              <a:buNone/>
            </a:pPr>
            <a:r>
              <a:rPr lang="en-US" kern="0" dirty="0"/>
              <a:t>	</a:t>
            </a:r>
            <a:r>
              <a:rPr lang="en-US" kern="0" dirty="0" smtClean="0"/>
              <a:t>- Data Issues (payroll deductions, carrier eligibility feeds)</a:t>
            </a:r>
          </a:p>
          <a:p>
            <a:pPr marL="0" indent="0">
              <a:buNone/>
            </a:pPr>
            <a:r>
              <a:rPr lang="en-US" kern="0" dirty="0"/>
              <a:t>	</a:t>
            </a:r>
            <a:r>
              <a:rPr lang="en-US" kern="0" dirty="0" smtClean="0"/>
              <a:t>- Life Event Processing, COBRA or FSA/H.S.A. Integration, etc. </a:t>
            </a:r>
          </a:p>
          <a:p>
            <a:pPr marL="0" indent="0">
              <a:buNone/>
            </a:pPr>
            <a:r>
              <a:rPr lang="en-US" kern="0" dirty="0"/>
              <a:t>	</a:t>
            </a:r>
            <a:r>
              <a:rPr lang="en-US" kern="0" dirty="0" smtClean="0"/>
              <a:t>- Overall Carrier Management Issues </a:t>
            </a:r>
          </a:p>
          <a:p>
            <a:pPr marL="0" indent="0">
              <a:buNone/>
            </a:pPr>
            <a:r>
              <a:rPr lang="en-US" kern="0" dirty="0"/>
              <a:t>	</a:t>
            </a:r>
            <a:r>
              <a:rPr lang="en-US" kern="0" dirty="0" smtClean="0"/>
              <a:t>- ACA Reporting, Carrier Premium Billing, or other “reporting” related issues</a:t>
            </a:r>
          </a:p>
          <a:p>
            <a:pPr marL="0" indent="0">
              <a:buNone/>
            </a:pPr>
            <a:r>
              <a:rPr lang="en-US" kern="0" dirty="0"/>
              <a:t>	</a:t>
            </a:r>
            <a:r>
              <a:rPr lang="en-US" kern="0" dirty="0" smtClean="0"/>
              <a:t>- Employee Service Issues (engagement, answering questions, etc.)</a:t>
            </a:r>
          </a:p>
          <a:p>
            <a:pPr marL="0" indent="0">
              <a:buNone/>
            </a:pPr>
            <a:endParaRPr lang="en-US" kern="0" dirty="0" smtClean="0"/>
          </a:p>
          <a:p>
            <a:pPr marL="0" indent="0">
              <a:buNone/>
            </a:pPr>
            <a:endParaRPr lang="en-US" kern="0" dirty="0" smtClean="0"/>
          </a:p>
          <a:p>
            <a:pPr marL="0" indent="0">
              <a:buNone/>
            </a:pPr>
            <a:r>
              <a:rPr lang="en-US" kern="0" dirty="0"/>
              <a:t>	</a:t>
            </a:r>
            <a:endParaRPr lang="en-US" kern="0" dirty="0" smtClean="0"/>
          </a:p>
          <a:p>
            <a:pPr marL="0" indent="0">
              <a:buNone/>
            </a:pPr>
            <a:r>
              <a:rPr lang="en-US" kern="0" dirty="0" smtClean="0"/>
              <a:t> </a:t>
            </a:r>
            <a:endParaRPr lang="en-US" kern="0" dirty="0" smtClean="0"/>
          </a:p>
          <a:p>
            <a:pPr marL="342900" lvl="1" indent="0">
              <a:buNone/>
            </a:pPr>
            <a:endParaRPr lang="en-US" kern="0" dirty="0" smtClean="0"/>
          </a:p>
          <a:p>
            <a:pPr lvl="1"/>
            <a:endParaRPr lang="en-US" kern="0" dirty="0" smtClean="0"/>
          </a:p>
        </p:txBody>
      </p:sp>
      <p:sp>
        <p:nvSpPr>
          <p:cNvPr id="13" name="Freeform 5"/>
          <p:cNvSpPr>
            <a:spLocks/>
          </p:cNvSpPr>
          <p:nvPr/>
        </p:nvSpPr>
        <p:spPr bwMode="auto">
          <a:xfrm>
            <a:off x="6248400" y="2020677"/>
            <a:ext cx="2438400" cy="2779923"/>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TextBox 13"/>
          <p:cNvSpPr txBox="1"/>
          <p:nvPr/>
        </p:nvSpPr>
        <p:spPr>
          <a:xfrm>
            <a:off x="6553199" y="2706477"/>
            <a:ext cx="1828801" cy="1938992"/>
          </a:xfrm>
          <a:prstGeom prst="rect">
            <a:avLst/>
          </a:prstGeom>
          <a:noFill/>
        </p:spPr>
        <p:txBody>
          <a:bodyPr wrap="square" rtlCol="0">
            <a:spAutoFit/>
          </a:bodyPr>
          <a:lstStyle/>
          <a:p>
            <a:pPr algn="ctr"/>
            <a:r>
              <a:rPr lang="en-US" b="1" dirty="0" smtClean="0">
                <a:solidFill>
                  <a:schemeClr val="bg1"/>
                </a:solidFill>
              </a:rPr>
              <a:t>MMX – VBES Now in Every Deal!</a:t>
            </a:r>
            <a:endParaRPr lang="en-US" b="1" dirty="0" smtClean="0">
              <a:solidFill>
                <a:schemeClr val="bg1"/>
              </a:solidFill>
            </a:endParaRPr>
          </a:p>
          <a:p>
            <a:pPr algn="ctr"/>
            <a:endParaRPr lang="en-US" b="1" dirty="0" smtClean="0">
              <a:solidFill>
                <a:schemeClr val="bg1"/>
              </a:solidFill>
            </a:endParaRPr>
          </a:p>
        </p:txBody>
      </p:sp>
    </p:spTree>
    <p:extLst>
      <p:ext uri="{BB962C8B-B14F-4D97-AF65-F5344CB8AC3E}">
        <p14:creationId xmlns:p14="http://schemas.microsoft.com/office/powerpoint/2010/main" val="1044082241"/>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987675"/>
            <a:ext cx="8229600" cy="1446102"/>
          </a:xfrm>
        </p:spPr>
        <p:txBody>
          <a:bodyPr/>
          <a:lstStyle/>
          <a:p>
            <a:pPr algn="ctr"/>
            <a:r>
              <a:rPr lang="en-US" dirty="0" smtClean="0"/>
              <a:t/>
            </a:r>
            <a:br>
              <a:rPr lang="en-US" dirty="0" smtClean="0"/>
            </a:br>
            <a:r>
              <a:rPr lang="en-US" dirty="0"/>
              <a:t/>
            </a:r>
            <a:br>
              <a:rPr lang="en-US" dirty="0"/>
            </a:br>
            <a:r>
              <a:rPr lang="en-US" dirty="0" smtClean="0"/>
              <a:t/>
            </a:r>
            <a:br>
              <a:rPr lang="en-US" dirty="0" smtClean="0"/>
            </a:br>
            <a:r>
              <a:rPr lang="en-US" dirty="0" smtClean="0"/>
              <a:t>Appendix: MARKETING MATERIALS</a:t>
            </a:r>
            <a:br>
              <a:rPr lang="en-US" dirty="0" smtClean="0"/>
            </a:br>
            <a:r>
              <a:rPr lang="en-US" dirty="0"/>
              <a:t/>
            </a:r>
            <a:br>
              <a:rPr lang="en-US" dirty="0"/>
            </a:br>
            <a:r>
              <a:rPr lang="en-US" dirty="0" smtClean="0"/>
              <a:t>Sell Sheets, EBN White Paper, Videos, etc. (many updates for 2018 are in process)</a:t>
            </a:r>
            <a:endParaRPr lang="en-US" dirty="0"/>
          </a:p>
        </p:txBody>
      </p:sp>
    </p:spTree>
    <p:extLst>
      <p:ext uri="{BB962C8B-B14F-4D97-AF65-F5344CB8AC3E}">
        <p14:creationId xmlns:p14="http://schemas.microsoft.com/office/powerpoint/2010/main" val="3532584150"/>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8728" y="4401996"/>
            <a:ext cx="2653072" cy="1998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Updated MMX Slide Deck(s)</a:t>
            </a:r>
            <a:endParaRPr lang="en-US" dirty="0"/>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66801"/>
            <a:ext cx="4343400" cy="3268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1066801"/>
            <a:ext cx="2655600" cy="19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4401996"/>
            <a:ext cx="2651952" cy="1998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4099" y="4495800"/>
            <a:ext cx="2656501" cy="1998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48191" y="4495800"/>
            <a:ext cx="2691009" cy="2025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4099" y="2093275"/>
            <a:ext cx="2659014" cy="19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9972703"/>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MMX Sell Sheets &amp; Marketing Content</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12" y="1676400"/>
            <a:ext cx="2953488"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057400"/>
            <a:ext cx="3066874"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075" y="1096489"/>
            <a:ext cx="3013925" cy="3892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7968487"/>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810451"/>
            <a:ext cx="2338446" cy="3066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52099"/>
            <a:ext cx="2326230" cy="299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MMX Sell Sheets &amp; Marketing Content</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96893"/>
            <a:ext cx="2383704" cy="307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860" y="4360203"/>
            <a:ext cx="3350940" cy="2165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2633" y="1182263"/>
            <a:ext cx="2380567" cy="3080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5737207"/>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093" y="571708"/>
            <a:ext cx="4120556" cy="5028785"/>
          </a:xfrm>
          <a:prstGeom prst="rect">
            <a:avLst/>
          </a:prstGeom>
        </p:spPr>
      </p:pic>
      <p:sp>
        <p:nvSpPr>
          <p:cNvPr id="27" name="Title 1"/>
          <p:cNvSpPr>
            <a:spLocks noGrp="1"/>
          </p:cNvSpPr>
          <p:nvPr>
            <p:ph type="title"/>
          </p:nvPr>
        </p:nvSpPr>
        <p:spPr>
          <a:xfrm>
            <a:off x="440033" y="209107"/>
            <a:ext cx="8229600" cy="520700"/>
          </a:xfrm>
        </p:spPr>
        <p:txBody>
          <a:bodyPr/>
          <a:lstStyle/>
          <a:p>
            <a:r>
              <a:rPr lang="en-US" altLang="en-US" sz="2400" dirty="0" smtClean="0"/>
              <a:t>Aon Middle Market Solution Summary </a:t>
            </a:r>
          </a:p>
        </p:txBody>
      </p:sp>
      <p:sp>
        <p:nvSpPr>
          <p:cNvPr id="77" name="Rectangle 76"/>
          <p:cNvSpPr/>
          <p:nvPr/>
        </p:nvSpPr>
        <p:spPr>
          <a:xfrm>
            <a:off x="440032" y="1089935"/>
            <a:ext cx="2632777" cy="954107"/>
          </a:xfrm>
          <a:prstGeom prst="rect">
            <a:avLst/>
          </a:prstGeom>
        </p:spPr>
        <p:txBody>
          <a:bodyPr wrap="square" lIns="0" tIns="0" rIns="0" bIns="0">
            <a:spAutoFit/>
          </a:bodyPr>
          <a:lstStyle/>
          <a:p>
            <a:pPr eaLnBrk="1" hangingPunct="1">
              <a:buClr>
                <a:srgbClr val="000000"/>
              </a:buClr>
            </a:pPr>
            <a:r>
              <a:rPr lang="en-US" altLang="en-US" sz="1200" b="1" kern="0" dirty="0">
                <a:solidFill>
                  <a:srgbClr val="E11B22"/>
                </a:solidFill>
                <a:latin typeface="Arial" charset="0"/>
                <a:cs typeface="Arial" charset="0"/>
              </a:rPr>
              <a:t>Enrollment &amp; Events</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Annual enrollment</a:t>
            </a: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New Hire enrollments</a:t>
            </a:r>
          </a:p>
          <a:p>
            <a:pPr marL="114235" indent="-114235">
              <a:buClr>
                <a:srgbClr val="000000"/>
              </a:buClr>
              <a:buFont typeface="Wingdings" pitchFamily="2" charset="2"/>
              <a:buChar char="§"/>
            </a:pPr>
            <a:r>
              <a:rPr lang="en-US" altLang="en-US" sz="1000" kern="0" dirty="0" smtClean="0">
                <a:solidFill>
                  <a:srgbClr val="000000"/>
                </a:solidFill>
              </a:rPr>
              <a:t>Qualified Life Events</a:t>
            </a:r>
            <a:endParaRPr lang="en-US" altLang="en-US" sz="1000" kern="0" dirty="0">
              <a:solidFill>
                <a:srgbClr val="000000"/>
              </a:solidFill>
              <a:latin typeface="Arial" charset="0"/>
              <a:cs typeface="Arial" charset="0"/>
            </a:endParaRPr>
          </a:p>
          <a:p>
            <a:pPr marL="114235" indent="-114235">
              <a:buClr>
                <a:srgbClr val="000000"/>
              </a:buClr>
              <a:buFont typeface="Wingdings" pitchFamily="2" charset="2"/>
              <a:buChar char="§"/>
            </a:pPr>
            <a:r>
              <a:rPr lang="en-US" altLang="en-US" sz="1000" kern="0" dirty="0" smtClean="0">
                <a:solidFill>
                  <a:srgbClr val="000000"/>
                </a:solidFill>
              </a:rPr>
              <a:t>“Aging Out” events (retirements, age 26 dependents,  etc.)</a:t>
            </a:r>
          </a:p>
        </p:txBody>
      </p:sp>
      <p:sp>
        <p:nvSpPr>
          <p:cNvPr id="78" name="Rectangle 77"/>
          <p:cNvSpPr/>
          <p:nvPr/>
        </p:nvSpPr>
        <p:spPr>
          <a:xfrm>
            <a:off x="440032" y="2233292"/>
            <a:ext cx="1930663" cy="1107996"/>
          </a:xfrm>
          <a:prstGeom prst="rect">
            <a:avLst/>
          </a:prstGeom>
        </p:spPr>
        <p:txBody>
          <a:bodyPr wrap="square" lIns="0" tIns="0" rIns="0" bIns="0">
            <a:spAutoFit/>
          </a:bodyPr>
          <a:lstStyle/>
          <a:p>
            <a:pPr eaLnBrk="1" hangingPunct="1">
              <a:buClr>
                <a:srgbClr val="000000"/>
              </a:buClr>
            </a:pPr>
            <a:r>
              <a:rPr lang="en-US" altLang="en-US" sz="1200" b="1" kern="0" dirty="0">
                <a:solidFill>
                  <a:srgbClr val="E11B22"/>
                </a:solidFill>
                <a:latin typeface="Arial" charset="0"/>
                <a:cs typeface="Arial" charset="0"/>
              </a:rPr>
              <a:t>Eligibility </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Dependent </a:t>
            </a:r>
            <a:r>
              <a:rPr lang="en-US" altLang="en-US" sz="1000" kern="0" dirty="0" smtClean="0">
                <a:solidFill>
                  <a:srgbClr val="000000"/>
                </a:solidFill>
              </a:rPr>
              <a:t>management</a:t>
            </a:r>
            <a:r>
              <a:rPr lang="en-US" altLang="en-US" sz="1000" kern="0" dirty="0" smtClean="0">
                <a:solidFill>
                  <a:srgbClr val="000000"/>
                </a:solidFill>
                <a:latin typeface="Arial" charset="0"/>
                <a:cs typeface="Arial" charset="0"/>
              </a:rPr>
              <a:t> </a:t>
            </a:r>
            <a:endParaRPr lang="en-US" altLang="en-US" sz="1000" kern="0" dirty="0">
              <a:solidFill>
                <a:srgbClr val="000000"/>
              </a:solidFill>
              <a:latin typeface="Arial" charset="0"/>
              <a:cs typeface="Arial" charset="0"/>
            </a:endParaRP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Reconciliation </a:t>
            </a:r>
            <a:br>
              <a:rPr lang="en-US" altLang="en-US" sz="1000" kern="0" dirty="0">
                <a:solidFill>
                  <a:srgbClr val="000000"/>
                </a:solidFill>
                <a:latin typeface="Arial" charset="0"/>
                <a:cs typeface="Arial" charset="0"/>
              </a:rPr>
            </a:br>
            <a:r>
              <a:rPr lang="en-US" altLang="en-US" sz="1000" kern="0" dirty="0">
                <a:solidFill>
                  <a:srgbClr val="000000"/>
                </a:solidFill>
                <a:latin typeface="Arial" charset="0"/>
                <a:cs typeface="Arial" charset="0"/>
              </a:rPr>
              <a:t>&amp; </a:t>
            </a:r>
            <a:r>
              <a:rPr lang="en-US" altLang="en-US" sz="1000" kern="0" dirty="0" smtClean="0">
                <a:solidFill>
                  <a:srgbClr val="000000"/>
                </a:solidFill>
                <a:latin typeface="Arial" charset="0"/>
                <a:cs typeface="Arial" charset="0"/>
              </a:rPr>
              <a:t>confirmations</a:t>
            </a:r>
            <a:endParaRPr lang="en-US" altLang="en-US" sz="1000" kern="0" dirty="0">
              <a:solidFill>
                <a:srgbClr val="000000"/>
              </a:solidFill>
              <a:latin typeface="Arial" charset="0"/>
              <a:cs typeface="Arial" charset="0"/>
            </a:endParaRP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Premium reporting</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EOI Approvals</a:t>
            </a:r>
          </a:p>
          <a:p>
            <a:pPr eaLnBrk="1" hangingPunct="1">
              <a:buClr>
                <a:srgbClr val="000000"/>
              </a:buClr>
            </a:pPr>
            <a:endParaRPr lang="en-US" altLang="en-US" sz="1000" kern="0" dirty="0">
              <a:solidFill>
                <a:srgbClr val="000000"/>
              </a:solidFill>
              <a:latin typeface="Arial" charset="0"/>
              <a:cs typeface="Arial" charset="0"/>
            </a:endParaRPr>
          </a:p>
        </p:txBody>
      </p:sp>
      <p:sp>
        <p:nvSpPr>
          <p:cNvPr id="79" name="Rectangle 78"/>
          <p:cNvSpPr/>
          <p:nvPr/>
        </p:nvSpPr>
        <p:spPr>
          <a:xfrm>
            <a:off x="2294231" y="2351815"/>
            <a:ext cx="1828800" cy="954107"/>
          </a:xfrm>
          <a:prstGeom prst="rect">
            <a:avLst/>
          </a:prstGeom>
        </p:spPr>
        <p:txBody>
          <a:bodyPr wrap="square" lIns="0" tIns="0" rIns="0" bIns="0">
            <a:spAutoFit/>
          </a:bodyPr>
          <a:lstStyle/>
          <a:p>
            <a:pPr eaLnBrk="1" hangingPunct="1">
              <a:buClr>
                <a:srgbClr val="000000"/>
              </a:buClr>
            </a:pPr>
            <a:r>
              <a:rPr lang="en-US" altLang="en-US" sz="1200" b="1" kern="0" dirty="0" smtClean="0">
                <a:solidFill>
                  <a:srgbClr val="E11B22"/>
                </a:solidFill>
                <a:latin typeface="Arial" charset="0"/>
                <a:cs typeface="Arial" charset="0"/>
              </a:rPr>
              <a:t>Bi-Lingual Call Center </a:t>
            </a:r>
            <a:endParaRPr lang="en-US" altLang="en-US" sz="1200" b="1" kern="0" dirty="0">
              <a:solidFill>
                <a:srgbClr val="E11B22"/>
              </a:solidFill>
              <a:latin typeface="Arial" charset="0"/>
              <a:cs typeface="Arial" charset="0"/>
            </a:endParaRP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9am to 7pm EST</a:t>
            </a: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Full Spanish Support</a:t>
            </a:r>
            <a:endParaRPr lang="en-US" altLang="en-US" sz="1000" kern="0" dirty="0">
              <a:solidFill>
                <a:srgbClr val="000000"/>
              </a:solidFill>
              <a:latin typeface="Arial" charset="0"/>
              <a:cs typeface="Arial" charset="0"/>
            </a:endParaRP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Telephonic Enrollment</a:t>
            </a:r>
            <a:endParaRPr lang="en-US" altLang="en-US" sz="1000" kern="0" dirty="0">
              <a:solidFill>
                <a:srgbClr val="000000"/>
              </a:solidFill>
              <a:latin typeface="Arial" charset="0"/>
              <a:cs typeface="Arial" charset="0"/>
            </a:endParaRP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Employee Advocacy*</a:t>
            </a:r>
          </a:p>
          <a:p>
            <a:pPr>
              <a:buClr>
                <a:srgbClr val="000000"/>
              </a:buClr>
            </a:pPr>
            <a:endParaRPr lang="en-US" altLang="en-US" sz="1000" kern="0" dirty="0">
              <a:solidFill>
                <a:srgbClr val="000000"/>
              </a:solidFill>
              <a:latin typeface="Arial" charset="0"/>
              <a:cs typeface="Arial" charset="0"/>
            </a:endParaRPr>
          </a:p>
        </p:txBody>
      </p:sp>
      <p:sp>
        <p:nvSpPr>
          <p:cNvPr id="80" name="Rectangle 79"/>
          <p:cNvSpPr/>
          <p:nvPr/>
        </p:nvSpPr>
        <p:spPr>
          <a:xfrm>
            <a:off x="2281535" y="3341288"/>
            <a:ext cx="3242969" cy="1107996"/>
          </a:xfrm>
          <a:prstGeom prst="rect">
            <a:avLst/>
          </a:prstGeom>
        </p:spPr>
        <p:txBody>
          <a:bodyPr wrap="square" lIns="0" tIns="0" rIns="0" bIns="0">
            <a:spAutoFit/>
          </a:bodyPr>
          <a:lstStyle/>
          <a:p>
            <a:pPr eaLnBrk="1" hangingPunct="1">
              <a:buClr>
                <a:srgbClr val="000000"/>
              </a:buClr>
            </a:pPr>
            <a:r>
              <a:rPr lang="en-US" altLang="en-US" sz="1200" b="1" kern="0" dirty="0">
                <a:solidFill>
                  <a:srgbClr val="E11B22"/>
                </a:solidFill>
                <a:latin typeface="Arial" charset="0"/>
                <a:cs typeface="Arial" charset="0"/>
              </a:rPr>
              <a:t>Compliance</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Form 5500 </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Compliance Dashboard</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The Washington Report</a:t>
            </a: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ACA Reporting, includes </a:t>
            </a: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1094/1095-C (but printing </a:t>
            </a:r>
          </a:p>
          <a:p>
            <a:pPr>
              <a:buClr>
                <a:srgbClr val="000000"/>
              </a:buClr>
            </a:pPr>
            <a:r>
              <a:rPr lang="en-US" altLang="en-US" sz="1000" kern="0" dirty="0" smtClean="0">
                <a:solidFill>
                  <a:srgbClr val="000000"/>
                </a:solidFill>
                <a:latin typeface="Arial" charset="0"/>
                <a:cs typeface="Arial" charset="0"/>
              </a:rPr>
              <a:t>    and fulfillment is optional)</a:t>
            </a:r>
          </a:p>
        </p:txBody>
      </p:sp>
      <p:sp>
        <p:nvSpPr>
          <p:cNvPr id="81" name="Rectangle 80"/>
          <p:cNvSpPr/>
          <p:nvPr/>
        </p:nvSpPr>
        <p:spPr>
          <a:xfrm>
            <a:off x="6932649" y="1089930"/>
            <a:ext cx="1828800" cy="1261884"/>
          </a:xfrm>
          <a:prstGeom prst="rect">
            <a:avLst/>
          </a:prstGeom>
        </p:spPr>
        <p:txBody>
          <a:bodyPr wrap="square" lIns="0" tIns="0" rIns="0" bIns="0">
            <a:spAutoFit/>
          </a:bodyPr>
          <a:lstStyle/>
          <a:p>
            <a:pPr marL="0" lvl="1" indent="-75245">
              <a:buClr>
                <a:srgbClr val="000000"/>
              </a:buClr>
            </a:pPr>
            <a:r>
              <a:rPr lang="en-US" altLang="en-US" sz="1200" b="1" kern="0" dirty="0">
                <a:solidFill>
                  <a:srgbClr val="E11B22"/>
                </a:solidFill>
                <a:latin typeface="Arial" charset="0"/>
                <a:cs typeface="Arial" charset="0"/>
              </a:rPr>
              <a:t>Employer Support</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Online reporting </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Employer tools</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Regulatory research</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Stewardship meetings</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Case management</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Document imaging</a:t>
            </a:r>
          </a:p>
          <a:p>
            <a:pPr marL="114235" lvl="1" indent="-114235">
              <a:buClr>
                <a:srgbClr val="000000"/>
              </a:buClr>
              <a:buFont typeface="Wingdings" pitchFamily="2" charset="2"/>
              <a:buChar char="§"/>
            </a:pPr>
            <a:endParaRPr lang="en-US" altLang="en-US" sz="1000" kern="0" dirty="0">
              <a:solidFill>
                <a:srgbClr val="000000"/>
              </a:solidFill>
              <a:latin typeface="Arial" charset="0"/>
              <a:cs typeface="Arial" charset="0"/>
            </a:endParaRPr>
          </a:p>
        </p:txBody>
      </p:sp>
      <p:sp>
        <p:nvSpPr>
          <p:cNvPr id="82" name="Rectangle 81"/>
          <p:cNvSpPr/>
          <p:nvPr/>
        </p:nvSpPr>
        <p:spPr>
          <a:xfrm>
            <a:off x="2281536" y="4648199"/>
            <a:ext cx="1841495" cy="1569660"/>
          </a:xfrm>
          <a:prstGeom prst="rect">
            <a:avLst/>
          </a:prstGeom>
        </p:spPr>
        <p:txBody>
          <a:bodyPr wrap="square" lIns="0" tIns="0" rIns="0" bIns="0">
            <a:spAutoFit/>
          </a:bodyPr>
          <a:lstStyle/>
          <a:p>
            <a:pPr marL="0" lvl="1" indent="-75245">
              <a:buClr>
                <a:srgbClr val="000000"/>
              </a:buClr>
            </a:pPr>
            <a:r>
              <a:rPr lang="en-US" altLang="en-US" sz="1200" b="1" kern="0" dirty="0">
                <a:solidFill>
                  <a:srgbClr val="E11B22"/>
                </a:solidFill>
                <a:latin typeface="Arial" charset="0"/>
                <a:cs typeface="Arial" charset="0"/>
              </a:rPr>
              <a:t>Consulting/Broking</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Annual Planning</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RFP Management</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Health Plan discount analysis</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Provider discount analysis</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Strategic Savings Calculator</a:t>
            </a: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Funding/Contribution </a:t>
            </a:r>
            <a:r>
              <a:rPr lang="en-US" altLang="en-US" sz="1000" kern="0" dirty="0" smtClean="0">
                <a:solidFill>
                  <a:srgbClr val="000000"/>
                </a:solidFill>
                <a:latin typeface="Arial" charset="0"/>
                <a:cs typeface="Arial" charset="0"/>
              </a:rPr>
              <a:t>Strategy</a:t>
            </a:r>
          </a:p>
          <a:p>
            <a:pPr marL="114235" lvl="1" indent="-114235">
              <a:buClr>
                <a:srgbClr val="000000"/>
              </a:buClr>
              <a:buFont typeface="Wingdings" pitchFamily="2" charset="2"/>
              <a:buChar char="§"/>
            </a:pPr>
            <a:r>
              <a:rPr lang="en-US" altLang="en-US" sz="1000" kern="0" dirty="0" smtClean="0">
                <a:solidFill>
                  <a:srgbClr val="000000"/>
                </a:solidFill>
                <a:latin typeface="Arial" charset="0"/>
                <a:cs typeface="Arial" charset="0"/>
              </a:rPr>
              <a:t>Note: 2 lines of voluntary benefits is required</a:t>
            </a:r>
            <a:endParaRPr lang="en-US" altLang="en-US" sz="1000" kern="0" dirty="0">
              <a:solidFill>
                <a:srgbClr val="000000"/>
              </a:solidFill>
              <a:latin typeface="Arial" charset="0"/>
              <a:cs typeface="Arial" charset="0"/>
            </a:endParaRPr>
          </a:p>
          <a:p>
            <a:pPr marL="114235" lvl="1" indent="-114235">
              <a:buClr>
                <a:srgbClr val="000000"/>
              </a:buClr>
              <a:buFont typeface="Wingdings" pitchFamily="2" charset="2"/>
              <a:buChar char="§"/>
            </a:pPr>
            <a:endParaRPr lang="en-US" altLang="en-US" sz="1000" kern="0" dirty="0">
              <a:solidFill>
                <a:srgbClr val="000000"/>
              </a:solidFill>
              <a:latin typeface="Arial" charset="0"/>
              <a:cs typeface="Arial" charset="0"/>
            </a:endParaRPr>
          </a:p>
        </p:txBody>
      </p:sp>
      <p:sp>
        <p:nvSpPr>
          <p:cNvPr id="83" name="Rectangle 82"/>
          <p:cNvSpPr/>
          <p:nvPr/>
        </p:nvSpPr>
        <p:spPr>
          <a:xfrm>
            <a:off x="6932649" y="3936240"/>
            <a:ext cx="1934904" cy="1723549"/>
          </a:xfrm>
          <a:prstGeom prst="rect">
            <a:avLst/>
          </a:prstGeom>
        </p:spPr>
        <p:txBody>
          <a:bodyPr wrap="square" lIns="0" tIns="0" rIns="0" bIns="0">
            <a:spAutoFit/>
          </a:bodyPr>
          <a:lstStyle/>
          <a:p>
            <a:pPr marL="114235" lvl="1" indent="-114235">
              <a:buClr>
                <a:srgbClr val="000000"/>
              </a:buClr>
            </a:pPr>
            <a:r>
              <a:rPr lang="en-US" altLang="en-US" sz="1200" b="1" kern="0" dirty="0" smtClean="0">
                <a:solidFill>
                  <a:srgbClr val="E11B22"/>
                </a:solidFill>
              </a:rPr>
              <a:t>Optional </a:t>
            </a:r>
            <a:r>
              <a:rPr lang="en-US" altLang="en-US" sz="1200" b="1" kern="0" dirty="0" smtClean="0">
                <a:solidFill>
                  <a:srgbClr val="E11B22"/>
                </a:solidFill>
                <a:latin typeface="Arial" charset="0"/>
                <a:cs typeface="Arial" charset="0"/>
              </a:rPr>
              <a:t> Services</a:t>
            </a:r>
            <a:endParaRPr lang="en-US" altLang="en-US" sz="1000" kern="0" dirty="0">
              <a:solidFill>
                <a:srgbClr val="000000"/>
              </a:solidFill>
              <a:latin typeface="Arial" charset="0"/>
              <a:cs typeface="Arial" charset="0"/>
            </a:endParaRPr>
          </a:p>
          <a:p>
            <a:pPr marL="114235" lvl="1" indent="-114235">
              <a:buClr>
                <a:srgbClr val="000000"/>
              </a:buClr>
              <a:buFont typeface="Wingdings" pitchFamily="2" charset="2"/>
              <a:buChar char="§"/>
            </a:pPr>
            <a:r>
              <a:rPr lang="en-US" altLang="en-US" sz="1000" kern="0" dirty="0" smtClean="0">
                <a:solidFill>
                  <a:srgbClr val="000000"/>
                </a:solidFill>
                <a:latin typeface="Arial" charset="0"/>
                <a:cs typeface="Arial" charset="0"/>
              </a:rPr>
              <a:t>Wellness Solutions*</a:t>
            </a:r>
          </a:p>
          <a:p>
            <a:pPr marL="114235" lvl="1" indent="-114235">
              <a:buClr>
                <a:srgbClr val="000000"/>
              </a:buClr>
              <a:buFont typeface="Wingdings" pitchFamily="2" charset="2"/>
              <a:buChar char="§"/>
            </a:pPr>
            <a:r>
              <a:rPr lang="en-US" altLang="en-US" sz="1000" kern="0" dirty="0" smtClean="0">
                <a:solidFill>
                  <a:srgbClr val="000000"/>
                </a:solidFill>
                <a:latin typeface="Arial" charset="0"/>
                <a:cs typeface="Arial" charset="0"/>
              </a:rPr>
              <a:t>Employee Advocacy*</a:t>
            </a:r>
            <a:endParaRPr lang="en-US" altLang="en-US" sz="1000" kern="0" dirty="0">
              <a:solidFill>
                <a:srgbClr val="000000"/>
              </a:solidFill>
              <a:latin typeface="Arial" charset="0"/>
              <a:cs typeface="Arial" charset="0"/>
            </a:endParaRPr>
          </a:p>
          <a:p>
            <a:pPr marL="114235" lvl="1" indent="-114235">
              <a:buClr>
                <a:srgbClr val="000000"/>
              </a:buClr>
              <a:buFont typeface="Wingdings" pitchFamily="2" charset="2"/>
              <a:buChar char="§"/>
            </a:pPr>
            <a:r>
              <a:rPr lang="en-US" altLang="en-US" sz="1000" kern="0" dirty="0">
                <a:solidFill>
                  <a:srgbClr val="000000"/>
                </a:solidFill>
                <a:latin typeface="Arial" charset="0"/>
                <a:cs typeface="Arial" charset="0"/>
              </a:rPr>
              <a:t>QMCSO </a:t>
            </a:r>
            <a:r>
              <a:rPr lang="en-US" altLang="en-US" sz="1000" kern="0" dirty="0" smtClean="0">
                <a:solidFill>
                  <a:srgbClr val="000000"/>
                </a:solidFill>
                <a:latin typeface="Arial" charset="0"/>
                <a:cs typeface="Arial" charset="0"/>
              </a:rPr>
              <a:t>Qualification*</a:t>
            </a:r>
            <a:endParaRPr lang="en-US" altLang="en-US" sz="1000" kern="0" dirty="0">
              <a:solidFill>
                <a:srgbClr val="000000"/>
              </a:solidFill>
              <a:latin typeface="Arial" charset="0"/>
              <a:cs typeface="Arial" charset="0"/>
            </a:endParaRPr>
          </a:p>
          <a:p>
            <a:pPr marL="114235" lvl="1" indent="-114235">
              <a:buClr>
                <a:srgbClr val="000000"/>
              </a:buClr>
              <a:buFont typeface="Wingdings" pitchFamily="2" charset="2"/>
              <a:buChar char="§"/>
            </a:pPr>
            <a:r>
              <a:rPr lang="en-US" altLang="en-US" sz="1000" kern="0" dirty="0" smtClean="0">
                <a:solidFill>
                  <a:srgbClr val="000000"/>
                </a:solidFill>
              </a:rPr>
              <a:t>Full Dependent Verification Services*</a:t>
            </a:r>
            <a:endParaRPr lang="en-US" altLang="en-US" sz="1000" kern="0" dirty="0" smtClean="0">
              <a:solidFill>
                <a:srgbClr val="000000"/>
              </a:solidFill>
              <a:latin typeface="Arial" charset="0"/>
              <a:cs typeface="Arial" charset="0"/>
            </a:endParaRPr>
          </a:p>
          <a:p>
            <a:pPr marL="114235" lvl="1" indent="-114235">
              <a:buClr>
                <a:srgbClr val="000000"/>
              </a:buClr>
              <a:buFont typeface="Wingdings" pitchFamily="2" charset="2"/>
              <a:buChar char="§"/>
            </a:pPr>
            <a:r>
              <a:rPr lang="en-US" altLang="en-US" sz="1000" kern="0" dirty="0" smtClean="0">
                <a:solidFill>
                  <a:srgbClr val="000000"/>
                </a:solidFill>
              </a:rPr>
              <a:t>Premium Reconciliation &amp; Carrier Payment Services*</a:t>
            </a:r>
          </a:p>
          <a:p>
            <a:pPr marL="114235" lvl="1" indent="-114235">
              <a:buClr>
                <a:srgbClr val="000000"/>
              </a:buClr>
              <a:buFont typeface="Wingdings" pitchFamily="2" charset="2"/>
              <a:buChar char="§"/>
            </a:pPr>
            <a:r>
              <a:rPr lang="en-US" altLang="en-US" sz="1000" kern="0" dirty="0" smtClean="0">
                <a:solidFill>
                  <a:srgbClr val="000000"/>
                </a:solidFill>
                <a:latin typeface="Arial" charset="0"/>
                <a:cs typeface="Arial" charset="0"/>
              </a:rPr>
              <a:t>1094/1095-C Printing, Mailing &amp; Fulfillment Services*</a:t>
            </a:r>
          </a:p>
          <a:p>
            <a:pPr marL="114235" lvl="1" indent="-114235">
              <a:buClr>
                <a:srgbClr val="000000"/>
              </a:buClr>
              <a:buFont typeface="Wingdings" pitchFamily="2" charset="2"/>
              <a:buChar char="§"/>
            </a:pPr>
            <a:endParaRPr lang="en-US" altLang="en-US" sz="1000" kern="0" dirty="0">
              <a:solidFill>
                <a:srgbClr val="000000"/>
              </a:solidFill>
              <a:latin typeface="Arial" charset="0"/>
              <a:cs typeface="Arial" charset="0"/>
            </a:endParaRPr>
          </a:p>
        </p:txBody>
      </p:sp>
      <p:sp>
        <p:nvSpPr>
          <p:cNvPr id="84" name="Rectangle 83"/>
          <p:cNvSpPr/>
          <p:nvPr/>
        </p:nvSpPr>
        <p:spPr>
          <a:xfrm>
            <a:off x="440032" y="3429000"/>
            <a:ext cx="1841505" cy="1446550"/>
          </a:xfrm>
          <a:prstGeom prst="rect">
            <a:avLst/>
          </a:prstGeom>
          <a:noFill/>
        </p:spPr>
        <p:txBody>
          <a:bodyPr wrap="square" lIns="0" tIns="0" rIns="0" bIns="0">
            <a:spAutoFit/>
          </a:bodyPr>
          <a:lstStyle/>
          <a:p>
            <a:pPr eaLnBrk="1" hangingPunct="1">
              <a:buClr>
                <a:srgbClr val="000000"/>
              </a:buClr>
            </a:pPr>
            <a:r>
              <a:rPr lang="en-US" altLang="en-US" sz="1200" b="1" kern="0" dirty="0" smtClean="0">
                <a:solidFill>
                  <a:srgbClr val="E11B22"/>
                </a:solidFill>
                <a:latin typeface="Arial" charset="0"/>
                <a:cs typeface="Arial" charset="0"/>
              </a:rPr>
              <a:t>Communications &amp; Decision Support</a:t>
            </a:r>
            <a:endParaRPr lang="en-US" altLang="en-US" sz="1200" b="1" kern="0" dirty="0">
              <a:solidFill>
                <a:srgbClr val="E11B22"/>
              </a:solidFill>
              <a:latin typeface="Arial" charset="0"/>
              <a:cs typeface="Arial" charset="0"/>
            </a:endParaRP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Benefits portal</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Online plan </a:t>
            </a:r>
            <a:r>
              <a:rPr lang="en-US" altLang="en-US" sz="1000" kern="0" dirty="0" smtClean="0">
                <a:solidFill>
                  <a:srgbClr val="000000"/>
                </a:solidFill>
                <a:latin typeface="Arial" charset="0"/>
                <a:cs typeface="Arial" charset="0"/>
              </a:rPr>
              <a:t>information</a:t>
            </a: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Plan cost comparisons</a:t>
            </a:r>
            <a:endParaRPr lang="en-US" altLang="en-US" sz="1000" kern="0" dirty="0">
              <a:solidFill>
                <a:srgbClr val="000000"/>
              </a:solidFill>
              <a:latin typeface="Arial" charset="0"/>
              <a:cs typeface="Arial" charset="0"/>
            </a:endParaRP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Enrollment notifications</a:t>
            </a: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Provider Search</a:t>
            </a:r>
          </a:p>
          <a:p>
            <a:pPr marL="114235" indent="-114235">
              <a:buClr>
                <a:srgbClr val="000000"/>
              </a:buClr>
              <a:buFont typeface="Wingdings" pitchFamily="2" charset="2"/>
              <a:buChar char="§"/>
            </a:pPr>
            <a:r>
              <a:rPr lang="en-US" altLang="en-US" sz="1000" kern="0" dirty="0" smtClean="0">
                <a:solidFill>
                  <a:srgbClr val="000000"/>
                </a:solidFill>
                <a:latin typeface="Arial" charset="0"/>
                <a:cs typeface="Arial" charset="0"/>
              </a:rPr>
              <a:t>Text Message Notices (2017)</a:t>
            </a:r>
            <a:endParaRPr lang="en-US" altLang="en-US" sz="1000" kern="0" dirty="0">
              <a:solidFill>
                <a:srgbClr val="000000"/>
              </a:solidFill>
              <a:latin typeface="Arial" charset="0"/>
              <a:cs typeface="Arial" charset="0"/>
            </a:endParaRPr>
          </a:p>
          <a:p>
            <a:pPr eaLnBrk="1" hangingPunct="1">
              <a:buClr>
                <a:srgbClr val="000000"/>
              </a:buClr>
            </a:pPr>
            <a:endParaRPr lang="en-US" altLang="en-US" sz="1000" kern="0" dirty="0">
              <a:solidFill>
                <a:srgbClr val="000000"/>
              </a:solidFill>
              <a:latin typeface="Arial" charset="0"/>
              <a:cs typeface="Arial" charset="0"/>
            </a:endParaRPr>
          </a:p>
        </p:txBody>
      </p:sp>
      <p:sp>
        <p:nvSpPr>
          <p:cNvPr id="85" name="Rectangle 84"/>
          <p:cNvSpPr/>
          <p:nvPr/>
        </p:nvSpPr>
        <p:spPr>
          <a:xfrm>
            <a:off x="6932649" y="2453419"/>
            <a:ext cx="1828800" cy="1138773"/>
          </a:xfrm>
          <a:prstGeom prst="rect">
            <a:avLst/>
          </a:prstGeom>
        </p:spPr>
        <p:txBody>
          <a:bodyPr wrap="square" lIns="0" tIns="0" rIns="0" bIns="0">
            <a:spAutoFit/>
          </a:bodyPr>
          <a:lstStyle/>
          <a:p>
            <a:pPr eaLnBrk="1" hangingPunct="1">
              <a:buClr>
                <a:srgbClr val="000000"/>
              </a:buClr>
            </a:pPr>
            <a:r>
              <a:rPr lang="en-US" altLang="en-US" sz="1200" b="1" kern="0" dirty="0">
                <a:solidFill>
                  <a:srgbClr val="E11B22"/>
                </a:solidFill>
                <a:latin typeface="Arial" charset="0"/>
                <a:cs typeface="Arial" charset="0"/>
              </a:rPr>
              <a:t>Data Transfer </a:t>
            </a:r>
            <a:br>
              <a:rPr lang="en-US" altLang="en-US" sz="1200" b="1" kern="0" dirty="0">
                <a:solidFill>
                  <a:srgbClr val="E11B22"/>
                </a:solidFill>
                <a:latin typeface="Arial" charset="0"/>
                <a:cs typeface="Arial" charset="0"/>
              </a:rPr>
            </a:br>
            <a:r>
              <a:rPr lang="en-US" altLang="en-US" sz="1200" b="1" kern="0" dirty="0">
                <a:solidFill>
                  <a:srgbClr val="E11B22"/>
                </a:solidFill>
                <a:latin typeface="Arial" charset="0"/>
                <a:cs typeface="Arial" charset="0"/>
              </a:rPr>
              <a:t>&amp; Management</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HRIS &amp; payroll integration</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Ongoing carrier interface management</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Dependents, survivors,</a:t>
            </a:r>
            <a:br>
              <a:rPr lang="en-US" altLang="en-US" sz="1000" kern="0" dirty="0">
                <a:solidFill>
                  <a:srgbClr val="000000"/>
                </a:solidFill>
                <a:latin typeface="Arial" charset="0"/>
                <a:cs typeface="Arial" charset="0"/>
              </a:rPr>
            </a:br>
            <a:r>
              <a:rPr lang="en-US" altLang="en-US" sz="1000" kern="0" dirty="0">
                <a:solidFill>
                  <a:srgbClr val="000000"/>
                </a:solidFill>
                <a:latin typeface="Arial" charset="0"/>
                <a:cs typeface="Arial" charset="0"/>
              </a:rPr>
              <a:t>beneficiaries</a:t>
            </a:r>
          </a:p>
        </p:txBody>
      </p:sp>
      <p:sp>
        <p:nvSpPr>
          <p:cNvPr id="5" name="TextBox 4"/>
          <p:cNvSpPr txBox="1"/>
          <p:nvPr/>
        </p:nvSpPr>
        <p:spPr>
          <a:xfrm>
            <a:off x="5554991" y="6273276"/>
            <a:ext cx="1321088" cy="261556"/>
          </a:xfrm>
          <a:prstGeom prst="rect">
            <a:avLst/>
          </a:prstGeom>
          <a:noFill/>
        </p:spPr>
        <p:txBody>
          <a:bodyPr wrap="none" lIns="91387" tIns="45693" rIns="91387" bIns="45693" rtlCol="0">
            <a:spAutoFit/>
          </a:bodyPr>
          <a:lstStyle/>
          <a:p>
            <a:r>
              <a:rPr lang="en-US" sz="1100" i="1" dirty="0">
                <a:solidFill>
                  <a:srgbClr val="000000"/>
                </a:solidFill>
                <a:latin typeface="Arial" charset="0"/>
                <a:cs typeface="Arial" charset="0"/>
              </a:rPr>
              <a:t>*Optional </a:t>
            </a:r>
            <a:r>
              <a:rPr lang="en-US" sz="1100" i="1" dirty="0" smtClean="0">
                <a:solidFill>
                  <a:srgbClr val="000000"/>
                </a:solidFill>
                <a:latin typeface="Arial" charset="0"/>
                <a:cs typeface="Arial" charset="0"/>
              </a:rPr>
              <a:t>services</a:t>
            </a:r>
            <a:endParaRPr lang="en-US" sz="1100" i="1" dirty="0">
              <a:solidFill>
                <a:srgbClr val="000000"/>
              </a:solidFill>
              <a:latin typeface="Arial" charset="0"/>
              <a:cs typeface="Arial" charset="0"/>
            </a:endParaRPr>
          </a:p>
        </p:txBody>
      </p:sp>
      <p:sp>
        <p:nvSpPr>
          <p:cNvPr id="15" name="Rectangle 14"/>
          <p:cNvSpPr/>
          <p:nvPr/>
        </p:nvSpPr>
        <p:spPr>
          <a:xfrm>
            <a:off x="440033" y="4894518"/>
            <a:ext cx="1841501" cy="1292662"/>
          </a:xfrm>
          <a:prstGeom prst="rect">
            <a:avLst/>
          </a:prstGeom>
          <a:noFill/>
        </p:spPr>
        <p:txBody>
          <a:bodyPr wrap="square" lIns="0" tIns="0" rIns="0" bIns="0">
            <a:spAutoFit/>
          </a:bodyPr>
          <a:lstStyle/>
          <a:p>
            <a:pPr eaLnBrk="1" hangingPunct="1">
              <a:buClr>
                <a:srgbClr val="000000"/>
              </a:buClr>
            </a:pPr>
            <a:r>
              <a:rPr lang="en-US" altLang="en-US" sz="1200" b="1" kern="0" dirty="0">
                <a:solidFill>
                  <a:srgbClr val="E11B22"/>
                </a:solidFill>
                <a:latin typeface="Arial" charset="0"/>
                <a:cs typeface="Arial" charset="0"/>
              </a:rPr>
              <a:t>Benchmark &amp; </a:t>
            </a:r>
          </a:p>
          <a:p>
            <a:pPr eaLnBrk="1" hangingPunct="1">
              <a:buClr>
                <a:srgbClr val="000000"/>
              </a:buClr>
            </a:pPr>
            <a:r>
              <a:rPr lang="en-US" altLang="en-US" sz="1200" b="1" kern="0" dirty="0">
                <a:solidFill>
                  <a:srgbClr val="E11B22"/>
                </a:solidFill>
                <a:latin typeface="Arial" charset="0"/>
                <a:cs typeface="Arial" charset="0"/>
              </a:rPr>
              <a:t>Analytics</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Aon Bench</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Greater Insight</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AH Health Value Initiative*</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Benefit Index*</a:t>
            </a:r>
          </a:p>
          <a:p>
            <a:pPr marL="114235" indent="-114235">
              <a:buClr>
                <a:srgbClr val="000000"/>
              </a:buClr>
              <a:buFont typeface="Wingdings" pitchFamily="2" charset="2"/>
              <a:buChar char="§"/>
            </a:pPr>
            <a:r>
              <a:rPr lang="en-US" altLang="en-US" sz="1000" kern="0" dirty="0">
                <a:solidFill>
                  <a:srgbClr val="000000"/>
                </a:solidFill>
                <a:latin typeface="Arial" charset="0"/>
                <a:cs typeface="Arial" charset="0"/>
              </a:rPr>
              <a:t>Experience Monitoring Report</a:t>
            </a:r>
          </a:p>
          <a:p>
            <a:pPr eaLnBrk="1" hangingPunct="1">
              <a:buClr>
                <a:srgbClr val="000000"/>
              </a:buClr>
            </a:pPr>
            <a:endParaRPr lang="en-US" altLang="en-US" sz="1000" kern="0" dirty="0">
              <a:solidFill>
                <a:srgbClr val="000000"/>
              </a:solidFill>
              <a:latin typeface="Arial" charset="0"/>
              <a:cs typeface="Arial" charset="0"/>
            </a:endParaRPr>
          </a:p>
        </p:txBody>
      </p:sp>
    </p:spTree>
    <p:extLst>
      <p:ext uri="{BB962C8B-B14F-4D97-AF65-F5344CB8AC3E}">
        <p14:creationId xmlns:p14="http://schemas.microsoft.com/office/powerpoint/2010/main" val="372658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So, What Makes a Prospect a Good “Fit” for MMX</a:t>
            </a:r>
            <a:endParaRPr lang="en-US" sz="2400" dirty="0"/>
          </a:p>
        </p:txBody>
      </p:sp>
      <p:sp>
        <p:nvSpPr>
          <p:cNvPr id="13" name="Freeform 5"/>
          <p:cNvSpPr>
            <a:spLocks/>
          </p:cNvSpPr>
          <p:nvPr/>
        </p:nvSpPr>
        <p:spPr bwMode="auto">
          <a:xfrm>
            <a:off x="1934568" y="1214965"/>
            <a:ext cx="1606549" cy="1855267"/>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8"/>
          <p:cNvSpPr>
            <a:spLocks/>
          </p:cNvSpPr>
          <p:nvPr/>
        </p:nvSpPr>
        <p:spPr bwMode="auto">
          <a:xfrm>
            <a:off x="1914525" y="4236967"/>
            <a:ext cx="1606549" cy="1856713"/>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8" name="Freeform 12"/>
          <p:cNvSpPr>
            <a:spLocks/>
          </p:cNvSpPr>
          <p:nvPr/>
        </p:nvSpPr>
        <p:spPr bwMode="auto">
          <a:xfrm>
            <a:off x="2752725" y="2721783"/>
            <a:ext cx="1607995" cy="1856713"/>
          </a:xfrm>
          <a:custGeom>
            <a:avLst/>
            <a:gdLst>
              <a:gd name="T0" fmla="*/ 1112 w 1112"/>
              <a:gd name="T1" fmla="*/ 966 h 1284"/>
              <a:gd name="T2" fmla="*/ 556 w 1112"/>
              <a:gd name="T3" fmla="*/ 1284 h 1284"/>
              <a:gd name="T4" fmla="*/ 0 w 1112"/>
              <a:gd name="T5" fmla="*/ 966 h 1284"/>
              <a:gd name="T6" fmla="*/ 0 w 1112"/>
              <a:gd name="T7" fmla="*/ 324 h 1284"/>
              <a:gd name="T8" fmla="*/ 556 w 1112"/>
              <a:gd name="T9" fmla="*/ 0 h 1284"/>
              <a:gd name="T10" fmla="*/ 1112 w 1112"/>
              <a:gd name="T11" fmla="*/ 324 h 1284"/>
              <a:gd name="T12" fmla="*/ 1112 w 1112"/>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2" h="1284">
                <a:moveTo>
                  <a:pt x="1112" y="966"/>
                </a:moveTo>
                <a:lnTo>
                  <a:pt x="556" y="1284"/>
                </a:lnTo>
                <a:lnTo>
                  <a:pt x="0" y="966"/>
                </a:lnTo>
                <a:lnTo>
                  <a:pt x="0" y="324"/>
                </a:lnTo>
                <a:lnTo>
                  <a:pt x="556" y="0"/>
                </a:lnTo>
                <a:lnTo>
                  <a:pt x="1112" y="324"/>
                </a:lnTo>
                <a:lnTo>
                  <a:pt x="1112" y="966"/>
                </a:lnTo>
                <a:close/>
              </a:path>
            </a:pathLst>
          </a:custGeom>
          <a:solidFill>
            <a:srgbClr val="4D4F5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TextBox 19"/>
          <p:cNvSpPr txBox="1"/>
          <p:nvPr/>
        </p:nvSpPr>
        <p:spPr>
          <a:xfrm>
            <a:off x="2752725" y="3124200"/>
            <a:ext cx="1611696" cy="1015663"/>
          </a:xfrm>
          <a:prstGeom prst="rect">
            <a:avLst/>
          </a:prstGeom>
          <a:noFill/>
        </p:spPr>
        <p:txBody>
          <a:bodyPr wrap="square" rtlCol="0">
            <a:spAutoFit/>
          </a:bodyPr>
          <a:lstStyle/>
          <a:p>
            <a:pPr algn="ctr"/>
            <a:r>
              <a:rPr lang="en-US" sz="1500" b="1" dirty="0" smtClean="0">
                <a:solidFill>
                  <a:schemeClr val="bg1"/>
                </a:solidFill>
              </a:rPr>
              <a:t>Truly Wants a Year Round, Full Ben Admin System</a:t>
            </a:r>
            <a:endParaRPr lang="en-US" sz="1500" b="1" dirty="0">
              <a:solidFill>
                <a:schemeClr val="bg1"/>
              </a:solidFill>
            </a:endParaRPr>
          </a:p>
        </p:txBody>
      </p:sp>
      <p:sp>
        <p:nvSpPr>
          <p:cNvPr id="23" name="TextBox 22"/>
          <p:cNvSpPr txBox="1"/>
          <p:nvPr/>
        </p:nvSpPr>
        <p:spPr>
          <a:xfrm>
            <a:off x="1914524" y="4876800"/>
            <a:ext cx="1644049" cy="584775"/>
          </a:xfrm>
          <a:prstGeom prst="rect">
            <a:avLst/>
          </a:prstGeom>
          <a:noFill/>
        </p:spPr>
        <p:txBody>
          <a:bodyPr wrap="square" rtlCol="0">
            <a:spAutoFit/>
          </a:bodyPr>
          <a:lstStyle/>
          <a:p>
            <a:pPr algn="ctr" eaLnBrk="0" fontAlgn="base" hangingPunct="0">
              <a:spcBef>
                <a:spcPct val="0"/>
              </a:spcBef>
              <a:spcAft>
                <a:spcPct val="0"/>
              </a:spcAft>
            </a:pPr>
            <a:r>
              <a:rPr lang="en-US" sz="1600" b="1" dirty="0" smtClean="0">
                <a:solidFill>
                  <a:schemeClr val="bg1"/>
                </a:solidFill>
              </a:rPr>
              <a:t>3 Year Contract Term</a:t>
            </a:r>
            <a:endParaRPr lang="en-US" sz="1600" b="1" dirty="0">
              <a:solidFill>
                <a:schemeClr val="bg1"/>
              </a:solidFill>
            </a:endParaRPr>
          </a:p>
        </p:txBody>
      </p:sp>
      <p:sp>
        <p:nvSpPr>
          <p:cNvPr id="24" name="TextBox 23"/>
          <p:cNvSpPr txBox="1"/>
          <p:nvPr/>
        </p:nvSpPr>
        <p:spPr>
          <a:xfrm>
            <a:off x="1914524" y="1676400"/>
            <a:ext cx="1631740" cy="1077218"/>
          </a:xfrm>
          <a:prstGeom prst="rect">
            <a:avLst/>
          </a:prstGeom>
          <a:noFill/>
        </p:spPr>
        <p:txBody>
          <a:bodyPr wrap="square" rtlCol="0">
            <a:spAutoFit/>
          </a:bodyPr>
          <a:lstStyle/>
          <a:p>
            <a:pPr algn="ctr" eaLnBrk="0" fontAlgn="base" hangingPunct="0">
              <a:spcBef>
                <a:spcPct val="0"/>
              </a:spcBef>
              <a:spcAft>
                <a:spcPct val="0"/>
              </a:spcAft>
            </a:pPr>
            <a:r>
              <a:rPr lang="en-US" sz="1600" b="1" dirty="0" smtClean="0">
                <a:solidFill>
                  <a:schemeClr val="bg1"/>
                </a:solidFill>
              </a:rPr>
              <a:t>H&amp;B Broker  of Record   </a:t>
            </a:r>
            <a:r>
              <a:rPr lang="en-US" sz="1600" b="1" dirty="0" smtClean="0">
                <a:solidFill>
                  <a:schemeClr val="bg1"/>
                </a:solidFill>
              </a:rPr>
              <a:t>(</a:t>
            </a:r>
            <a:r>
              <a:rPr lang="en-US" sz="1600" b="1" dirty="0" smtClean="0">
                <a:solidFill>
                  <a:schemeClr val="bg1"/>
                </a:solidFill>
              </a:rPr>
              <a:t>No BOR, No MMX!)</a:t>
            </a:r>
            <a:endParaRPr lang="en-US" sz="1600" b="1" dirty="0">
              <a:solidFill>
                <a:schemeClr val="bg1"/>
              </a:solidFill>
            </a:endParaRPr>
          </a:p>
        </p:txBody>
      </p:sp>
      <p:sp>
        <p:nvSpPr>
          <p:cNvPr id="12" name="Freeform 5"/>
          <p:cNvSpPr>
            <a:spLocks/>
          </p:cNvSpPr>
          <p:nvPr/>
        </p:nvSpPr>
        <p:spPr bwMode="auto">
          <a:xfrm>
            <a:off x="5072709" y="1214419"/>
            <a:ext cx="1606549" cy="1855267"/>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5072708" y="4239287"/>
            <a:ext cx="1606549" cy="1856713"/>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9" name="Freeform 12"/>
          <p:cNvSpPr>
            <a:spLocks/>
          </p:cNvSpPr>
          <p:nvPr/>
        </p:nvSpPr>
        <p:spPr bwMode="auto">
          <a:xfrm>
            <a:off x="5896514" y="2721236"/>
            <a:ext cx="1607995" cy="1856713"/>
          </a:xfrm>
          <a:custGeom>
            <a:avLst/>
            <a:gdLst>
              <a:gd name="T0" fmla="*/ 1112 w 1112"/>
              <a:gd name="T1" fmla="*/ 966 h 1284"/>
              <a:gd name="T2" fmla="*/ 556 w 1112"/>
              <a:gd name="T3" fmla="*/ 1284 h 1284"/>
              <a:gd name="T4" fmla="*/ 0 w 1112"/>
              <a:gd name="T5" fmla="*/ 966 h 1284"/>
              <a:gd name="T6" fmla="*/ 0 w 1112"/>
              <a:gd name="T7" fmla="*/ 324 h 1284"/>
              <a:gd name="T8" fmla="*/ 556 w 1112"/>
              <a:gd name="T9" fmla="*/ 0 h 1284"/>
              <a:gd name="T10" fmla="*/ 1112 w 1112"/>
              <a:gd name="T11" fmla="*/ 324 h 1284"/>
              <a:gd name="T12" fmla="*/ 1112 w 1112"/>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2" h="1284">
                <a:moveTo>
                  <a:pt x="1112" y="966"/>
                </a:moveTo>
                <a:lnTo>
                  <a:pt x="556" y="1284"/>
                </a:lnTo>
                <a:lnTo>
                  <a:pt x="0" y="966"/>
                </a:lnTo>
                <a:lnTo>
                  <a:pt x="0" y="324"/>
                </a:lnTo>
                <a:lnTo>
                  <a:pt x="556" y="0"/>
                </a:lnTo>
                <a:lnTo>
                  <a:pt x="1112" y="324"/>
                </a:lnTo>
                <a:lnTo>
                  <a:pt x="1112" y="966"/>
                </a:lnTo>
                <a:close/>
              </a:path>
            </a:pathLst>
          </a:custGeom>
          <a:solidFill>
            <a:srgbClr val="4D4F5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TextBox 21"/>
          <p:cNvSpPr txBox="1"/>
          <p:nvPr/>
        </p:nvSpPr>
        <p:spPr>
          <a:xfrm>
            <a:off x="5896514" y="3189982"/>
            <a:ext cx="1610562" cy="1015663"/>
          </a:xfrm>
          <a:prstGeom prst="rect">
            <a:avLst/>
          </a:prstGeom>
          <a:noFill/>
        </p:spPr>
        <p:txBody>
          <a:bodyPr wrap="square" rtlCol="0">
            <a:spAutoFit/>
          </a:bodyPr>
          <a:lstStyle/>
          <a:p>
            <a:pPr algn="ctr"/>
            <a:r>
              <a:rPr lang="en-US" sz="1500" b="1" dirty="0" smtClean="0">
                <a:solidFill>
                  <a:schemeClr val="bg1"/>
                </a:solidFill>
              </a:rPr>
              <a:t>Limited Union,   Retirees or Grandfathered Groups</a:t>
            </a:r>
          </a:p>
        </p:txBody>
      </p:sp>
      <p:sp>
        <p:nvSpPr>
          <p:cNvPr id="25" name="TextBox 24"/>
          <p:cNvSpPr txBox="1"/>
          <p:nvPr/>
        </p:nvSpPr>
        <p:spPr>
          <a:xfrm>
            <a:off x="5072708" y="4579064"/>
            <a:ext cx="1606549" cy="1246495"/>
          </a:xfrm>
          <a:prstGeom prst="rect">
            <a:avLst/>
          </a:prstGeom>
          <a:noFill/>
        </p:spPr>
        <p:txBody>
          <a:bodyPr wrap="square" rtlCol="0">
            <a:spAutoFit/>
          </a:bodyPr>
          <a:lstStyle/>
          <a:p>
            <a:pPr algn="ctr" eaLnBrk="0" fontAlgn="base" hangingPunct="0">
              <a:spcBef>
                <a:spcPct val="0"/>
              </a:spcBef>
              <a:spcAft>
                <a:spcPct val="0"/>
              </a:spcAft>
            </a:pPr>
            <a:r>
              <a:rPr lang="en-US" sz="1500" b="1" dirty="0" smtClean="0">
                <a:solidFill>
                  <a:schemeClr val="bg1"/>
                </a:solidFill>
              </a:rPr>
              <a:t> Struggling with Current Solution, Costs or Employee Service </a:t>
            </a:r>
            <a:endParaRPr lang="en-US" sz="1500" b="1" dirty="0">
              <a:solidFill>
                <a:schemeClr val="bg1"/>
              </a:solidFill>
            </a:endParaRPr>
          </a:p>
        </p:txBody>
      </p:sp>
      <p:sp>
        <p:nvSpPr>
          <p:cNvPr id="26" name="TextBox 25"/>
          <p:cNvSpPr txBox="1"/>
          <p:nvPr/>
        </p:nvSpPr>
        <p:spPr>
          <a:xfrm>
            <a:off x="5072708" y="1524000"/>
            <a:ext cx="1611697" cy="1246495"/>
          </a:xfrm>
          <a:prstGeom prst="rect">
            <a:avLst/>
          </a:prstGeom>
          <a:noFill/>
        </p:spPr>
        <p:txBody>
          <a:bodyPr wrap="square" rtlCol="0">
            <a:spAutoFit/>
          </a:bodyPr>
          <a:lstStyle/>
          <a:p>
            <a:pPr algn="ctr" eaLnBrk="0" fontAlgn="base" hangingPunct="0">
              <a:spcBef>
                <a:spcPct val="0"/>
              </a:spcBef>
              <a:spcAft>
                <a:spcPct val="0"/>
              </a:spcAft>
            </a:pPr>
            <a:r>
              <a:rPr lang="en-US" sz="1500" b="1" dirty="0" smtClean="0">
                <a:solidFill>
                  <a:schemeClr val="bg1"/>
                </a:solidFill>
              </a:rPr>
              <a:t>Average Complexity of Plan Designs and Carrier Options</a:t>
            </a:r>
            <a:endParaRPr lang="en-US" sz="1500" b="1" dirty="0">
              <a:solidFill>
                <a:schemeClr val="bg1"/>
              </a:solidFill>
            </a:endParaRPr>
          </a:p>
        </p:txBody>
      </p:sp>
    </p:spTree>
    <p:extLst>
      <p:ext uri="{BB962C8B-B14F-4D97-AF65-F5344CB8AC3E}">
        <p14:creationId xmlns:p14="http://schemas.microsoft.com/office/powerpoint/2010/main" val="431021216"/>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81" y="304800"/>
            <a:ext cx="8708066" cy="520700"/>
          </a:xfrm>
        </p:spPr>
        <p:txBody>
          <a:bodyPr/>
          <a:lstStyle/>
          <a:p>
            <a:r>
              <a:rPr lang="en-US" sz="2400" dirty="0" smtClean="0"/>
              <a:t>Revenue From MMX Deals is Significant!</a:t>
            </a:r>
            <a:endParaRPr lang="en-US"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914159"/>
              </p:ext>
            </p:extLst>
          </p:nvPr>
        </p:nvGraphicFramePr>
        <p:xfrm>
          <a:off x="457200" y="1099595"/>
          <a:ext cx="8230468" cy="3928373"/>
        </p:xfrm>
        <a:graphic>
          <a:graphicData uri="http://schemas.openxmlformats.org/drawingml/2006/table">
            <a:tbl>
              <a:tblPr firstRow="1" bandRow="1">
                <a:tableStyleId>{5C22544A-7EE6-4342-B048-85BDC9FD1C3A}</a:tableStyleId>
              </a:tblPr>
              <a:tblGrid>
                <a:gridCol w="2498651"/>
                <a:gridCol w="3011538"/>
                <a:gridCol w="2720279"/>
              </a:tblGrid>
              <a:tr h="692223">
                <a:tc>
                  <a:txBody>
                    <a:bodyPr/>
                    <a:lstStyle/>
                    <a:p>
                      <a:pPr algn="ctr"/>
                      <a:r>
                        <a:rPr lang="en-US" dirty="0" smtClean="0"/>
                        <a:t># of Employees enrolled</a:t>
                      </a:r>
                      <a:endParaRPr lang="en-US" dirty="0">
                        <a:solidFill>
                          <a:schemeClr val="bg1"/>
                        </a:solidFill>
                      </a:endParaRPr>
                    </a:p>
                  </a:txBody>
                  <a:tcPr marL="112328" marR="112328" anchor="ctr">
                    <a:solidFill>
                      <a:schemeClr val="accent4"/>
                    </a:solidFill>
                  </a:tcPr>
                </a:tc>
                <a:tc>
                  <a:txBody>
                    <a:bodyPr/>
                    <a:lstStyle/>
                    <a:p>
                      <a:pPr algn="ctr"/>
                      <a:r>
                        <a:rPr lang="en-US" dirty="0" smtClean="0"/>
                        <a:t>~ Total Sales Revenue </a:t>
                      </a:r>
                      <a:r>
                        <a:rPr lang="en-US" dirty="0" smtClean="0"/>
                        <a:t>(HB</a:t>
                      </a:r>
                      <a:r>
                        <a:rPr lang="en-US" baseline="0" dirty="0" smtClean="0"/>
                        <a:t> + Admin Only)</a:t>
                      </a:r>
                      <a:endParaRPr lang="en-US" dirty="0">
                        <a:solidFill>
                          <a:schemeClr val="bg1"/>
                        </a:solidFill>
                      </a:endParaRPr>
                    </a:p>
                  </a:txBody>
                  <a:tcPr marL="112328" marR="112328" anchor="ctr">
                    <a:solidFill>
                      <a:schemeClr val="accent4"/>
                    </a:solidFill>
                  </a:tcPr>
                </a:tc>
                <a:tc>
                  <a:txBody>
                    <a:bodyPr/>
                    <a:lstStyle/>
                    <a:p>
                      <a:pPr algn="ctr"/>
                      <a:r>
                        <a:rPr lang="en-US" baseline="0" dirty="0" smtClean="0">
                          <a:solidFill>
                            <a:schemeClr val="bg1"/>
                          </a:solidFill>
                        </a:rPr>
                        <a:t>Total Sales Revenue Adding VBES</a:t>
                      </a:r>
                      <a:endParaRPr lang="en-US" dirty="0">
                        <a:solidFill>
                          <a:schemeClr val="bg1"/>
                        </a:solidFill>
                      </a:endParaRPr>
                    </a:p>
                  </a:txBody>
                  <a:tcPr marL="112328" marR="112328" anchor="ctr">
                    <a:solidFill>
                      <a:schemeClr val="accent4"/>
                    </a:solidFill>
                  </a:tcPr>
                </a:tc>
              </a:tr>
              <a:tr h="647230">
                <a:tc>
                  <a:txBody>
                    <a:bodyPr/>
                    <a:lstStyle/>
                    <a:p>
                      <a:pPr algn="ctr"/>
                      <a:r>
                        <a:rPr lang="en-US" dirty="0" smtClean="0"/>
                        <a:t>500</a:t>
                      </a:r>
                      <a:endParaRPr lang="en-US" dirty="0">
                        <a:solidFill>
                          <a:schemeClr val="bg1"/>
                        </a:solidFill>
                      </a:endParaRPr>
                    </a:p>
                  </a:txBody>
                  <a:tcPr marL="112328" marR="112328" anchor="ctr">
                    <a:solidFill>
                      <a:schemeClr val="bg1">
                        <a:lumMod val="85000"/>
                      </a:schemeClr>
                    </a:solidFill>
                  </a:tcPr>
                </a:tc>
                <a:tc>
                  <a:txBody>
                    <a:bodyPr/>
                    <a:lstStyle/>
                    <a:p>
                      <a:pPr algn="ctr"/>
                      <a:r>
                        <a:rPr lang="en-US" sz="1800" b="0" dirty="0" smtClean="0"/>
                        <a:t>$ 150,000 - $175,000</a:t>
                      </a:r>
                      <a:endParaRPr lang="en-US" sz="1800" b="0" dirty="0">
                        <a:solidFill>
                          <a:schemeClr val="bg1"/>
                        </a:solidFill>
                      </a:endParaRPr>
                    </a:p>
                  </a:txBody>
                  <a:tcPr marL="112328" marR="112328" anchor="ctr">
                    <a:solidFill>
                      <a:schemeClr val="bg1">
                        <a:lumMod val="85000"/>
                      </a:schemeClr>
                    </a:solidFill>
                  </a:tcPr>
                </a:tc>
                <a:tc>
                  <a:txBody>
                    <a:bodyPr/>
                    <a:lstStyle/>
                    <a:p>
                      <a:pPr algn="ctr"/>
                      <a:r>
                        <a:rPr lang="en-US" sz="2000" b="1" dirty="0" smtClean="0">
                          <a:solidFill>
                            <a:schemeClr val="tx1"/>
                          </a:solidFill>
                        </a:rPr>
                        <a:t>$180,000</a:t>
                      </a:r>
                      <a:r>
                        <a:rPr lang="en-US" sz="2000" b="1" baseline="0" dirty="0" smtClean="0">
                          <a:solidFill>
                            <a:schemeClr val="tx1"/>
                          </a:solidFill>
                        </a:rPr>
                        <a:t> - $207,500</a:t>
                      </a:r>
                      <a:endParaRPr lang="en-US" sz="2000" b="1" dirty="0">
                        <a:solidFill>
                          <a:schemeClr val="tx1"/>
                        </a:solidFill>
                      </a:endParaRPr>
                    </a:p>
                  </a:txBody>
                  <a:tcPr marL="112328" marR="112328" anchor="ctr">
                    <a:solidFill>
                      <a:schemeClr val="bg1">
                        <a:lumMod val="85000"/>
                      </a:schemeClr>
                    </a:solidFill>
                  </a:tcPr>
                </a:tc>
              </a:tr>
              <a:tr h="647230">
                <a:tc>
                  <a:txBody>
                    <a:bodyPr/>
                    <a:lstStyle/>
                    <a:p>
                      <a:pPr algn="ctr"/>
                      <a:r>
                        <a:rPr lang="en-US" dirty="0" smtClean="0"/>
                        <a:t>1,000</a:t>
                      </a:r>
                      <a:endParaRPr lang="en-US" dirty="0">
                        <a:solidFill>
                          <a:schemeClr val="bg1"/>
                        </a:solidFill>
                      </a:endParaRPr>
                    </a:p>
                  </a:txBody>
                  <a:tcPr marL="112328" marR="112328" anchor="ctr">
                    <a:solidFill>
                      <a:schemeClr val="bg1">
                        <a:lumMod val="95000"/>
                      </a:schemeClr>
                    </a:solidFill>
                  </a:tcPr>
                </a:tc>
                <a:tc>
                  <a:txBody>
                    <a:bodyPr/>
                    <a:lstStyle/>
                    <a:p>
                      <a:pPr algn="ctr"/>
                      <a:r>
                        <a:rPr lang="en-US" sz="1800" b="0" dirty="0" smtClean="0"/>
                        <a:t>$ 250,000 - $275,000</a:t>
                      </a:r>
                      <a:endParaRPr lang="en-US" sz="1800" b="0" dirty="0">
                        <a:solidFill>
                          <a:schemeClr val="bg1"/>
                        </a:solidFill>
                      </a:endParaRPr>
                    </a:p>
                  </a:txBody>
                  <a:tcPr marL="112328" marR="112328" anchor="ctr">
                    <a:solidFill>
                      <a:schemeClr val="bg1">
                        <a:lumMod val="95000"/>
                      </a:schemeClr>
                    </a:solidFill>
                  </a:tcPr>
                </a:tc>
                <a:tc>
                  <a:txBody>
                    <a:bodyPr/>
                    <a:lstStyle/>
                    <a:p>
                      <a:pPr algn="ctr"/>
                      <a:r>
                        <a:rPr lang="en-US" sz="2000" b="1" dirty="0" smtClean="0">
                          <a:solidFill>
                            <a:schemeClr val="tx1"/>
                          </a:solidFill>
                        </a:rPr>
                        <a:t>$310,000</a:t>
                      </a:r>
                      <a:r>
                        <a:rPr lang="en-US" sz="2000" b="1" baseline="0" dirty="0" smtClean="0">
                          <a:solidFill>
                            <a:schemeClr val="tx1"/>
                          </a:solidFill>
                        </a:rPr>
                        <a:t> - $340,000</a:t>
                      </a:r>
                      <a:endParaRPr lang="en-US" sz="2000" b="1" dirty="0">
                        <a:solidFill>
                          <a:schemeClr val="tx1"/>
                        </a:solidFill>
                      </a:endParaRPr>
                    </a:p>
                  </a:txBody>
                  <a:tcPr marL="112328" marR="112328" anchor="ctr">
                    <a:solidFill>
                      <a:schemeClr val="bg1">
                        <a:lumMod val="95000"/>
                      </a:schemeClr>
                    </a:solidFill>
                  </a:tcPr>
                </a:tc>
              </a:tr>
              <a:tr h="647230">
                <a:tc>
                  <a:txBody>
                    <a:bodyPr/>
                    <a:lstStyle/>
                    <a:p>
                      <a:pPr algn="ctr"/>
                      <a:r>
                        <a:rPr lang="en-US" dirty="0" smtClean="0"/>
                        <a:t>2,000</a:t>
                      </a:r>
                      <a:endParaRPr lang="en-US" dirty="0">
                        <a:solidFill>
                          <a:schemeClr val="bg1"/>
                        </a:solidFill>
                      </a:endParaRPr>
                    </a:p>
                  </a:txBody>
                  <a:tcPr marL="112328" marR="112328" anchor="ctr">
                    <a:solidFill>
                      <a:schemeClr val="bg1">
                        <a:lumMod val="85000"/>
                      </a:schemeClr>
                    </a:solidFill>
                  </a:tcPr>
                </a:tc>
                <a:tc>
                  <a:txBody>
                    <a:bodyPr/>
                    <a:lstStyle/>
                    <a:p>
                      <a:pPr algn="ctr"/>
                      <a:r>
                        <a:rPr lang="en-US" sz="1800" b="0" dirty="0" smtClean="0"/>
                        <a:t>$ 325,000 - $350,000</a:t>
                      </a:r>
                      <a:endParaRPr lang="en-US" sz="1800" b="0" dirty="0">
                        <a:solidFill>
                          <a:schemeClr val="bg1"/>
                        </a:solidFill>
                      </a:endParaRPr>
                    </a:p>
                  </a:txBody>
                  <a:tcPr marL="112328" marR="112328" anchor="ctr">
                    <a:solidFill>
                      <a:schemeClr val="bg1">
                        <a:lumMod val="85000"/>
                      </a:schemeClr>
                    </a:solidFill>
                  </a:tcPr>
                </a:tc>
                <a:tc>
                  <a:txBody>
                    <a:bodyPr/>
                    <a:lstStyle/>
                    <a:p>
                      <a:pPr algn="ctr"/>
                      <a:r>
                        <a:rPr lang="en-US" sz="2000" b="1" dirty="0" smtClean="0">
                          <a:solidFill>
                            <a:schemeClr val="tx1"/>
                          </a:solidFill>
                        </a:rPr>
                        <a:t>$445,000</a:t>
                      </a:r>
                      <a:r>
                        <a:rPr lang="en-US" sz="2000" b="1" baseline="0" dirty="0" smtClean="0">
                          <a:solidFill>
                            <a:schemeClr val="tx1"/>
                          </a:solidFill>
                        </a:rPr>
                        <a:t> - $480,000</a:t>
                      </a:r>
                      <a:endParaRPr lang="en-US" sz="2000" b="1" dirty="0">
                        <a:solidFill>
                          <a:schemeClr val="tx1"/>
                        </a:solidFill>
                      </a:endParaRPr>
                    </a:p>
                  </a:txBody>
                  <a:tcPr marL="112328" marR="112328" anchor="ctr">
                    <a:solidFill>
                      <a:schemeClr val="bg1">
                        <a:lumMod val="85000"/>
                      </a:schemeClr>
                    </a:solidFill>
                  </a:tcPr>
                </a:tc>
              </a:tr>
              <a:tr h="647230">
                <a:tc>
                  <a:txBody>
                    <a:bodyPr/>
                    <a:lstStyle/>
                    <a:p>
                      <a:pPr algn="ctr"/>
                      <a:r>
                        <a:rPr lang="en-US" dirty="0" smtClean="0"/>
                        <a:t>3,000</a:t>
                      </a:r>
                      <a:endParaRPr lang="en-US" dirty="0">
                        <a:solidFill>
                          <a:schemeClr val="bg1"/>
                        </a:solidFill>
                      </a:endParaRPr>
                    </a:p>
                  </a:txBody>
                  <a:tcPr marL="112328" marR="112328" anchor="ctr">
                    <a:solidFill>
                      <a:schemeClr val="bg1">
                        <a:lumMod val="95000"/>
                      </a:schemeClr>
                    </a:solidFill>
                  </a:tcPr>
                </a:tc>
                <a:tc>
                  <a:txBody>
                    <a:bodyPr/>
                    <a:lstStyle/>
                    <a:p>
                      <a:pPr algn="ctr"/>
                      <a:r>
                        <a:rPr lang="en-US" sz="1800" b="0" dirty="0" smtClean="0"/>
                        <a:t>$ 400,000 - $450,000</a:t>
                      </a:r>
                      <a:endParaRPr lang="en-US" sz="1800" b="0" dirty="0">
                        <a:solidFill>
                          <a:schemeClr val="bg1"/>
                        </a:solidFill>
                      </a:endParaRPr>
                    </a:p>
                  </a:txBody>
                  <a:tcPr marL="112328" marR="112328" anchor="ctr">
                    <a:solidFill>
                      <a:schemeClr val="bg1">
                        <a:lumMod val="95000"/>
                      </a:schemeClr>
                    </a:solidFill>
                  </a:tcPr>
                </a:tc>
                <a:tc>
                  <a:txBody>
                    <a:bodyPr/>
                    <a:lstStyle/>
                    <a:p>
                      <a:pPr algn="ctr"/>
                      <a:r>
                        <a:rPr lang="en-US" sz="2000" b="1" dirty="0" smtClean="0">
                          <a:solidFill>
                            <a:schemeClr val="tx1"/>
                          </a:solidFill>
                        </a:rPr>
                        <a:t>$580,000</a:t>
                      </a:r>
                      <a:r>
                        <a:rPr lang="en-US" sz="2000" b="1" baseline="0" dirty="0" smtClean="0">
                          <a:solidFill>
                            <a:schemeClr val="tx1"/>
                          </a:solidFill>
                        </a:rPr>
                        <a:t> - $645,000</a:t>
                      </a:r>
                      <a:endParaRPr lang="en-US" sz="2000" b="1" dirty="0">
                        <a:solidFill>
                          <a:schemeClr val="tx1"/>
                        </a:solidFill>
                      </a:endParaRPr>
                    </a:p>
                  </a:txBody>
                  <a:tcPr marL="112328" marR="112328" anchor="ctr">
                    <a:solidFill>
                      <a:schemeClr val="bg1">
                        <a:lumMod val="95000"/>
                      </a:schemeClr>
                    </a:solidFill>
                  </a:tcPr>
                </a:tc>
              </a:tr>
              <a:tr h="647230">
                <a:tc>
                  <a:txBody>
                    <a:bodyPr/>
                    <a:lstStyle/>
                    <a:p>
                      <a:pPr algn="ctr"/>
                      <a:r>
                        <a:rPr lang="en-US" dirty="0" smtClean="0"/>
                        <a:t>4,000</a:t>
                      </a:r>
                      <a:endParaRPr lang="en-US" dirty="0">
                        <a:solidFill>
                          <a:schemeClr val="bg1"/>
                        </a:solidFill>
                      </a:endParaRPr>
                    </a:p>
                  </a:txBody>
                  <a:tcPr marL="112328" marR="112328" anchor="ctr">
                    <a:solidFill>
                      <a:schemeClr val="bg1">
                        <a:lumMod val="85000"/>
                      </a:schemeClr>
                    </a:solidFill>
                  </a:tcPr>
                </a:tc>
                <a:tc>
                  <a:txBody>
                    <a:bodyPr/>
                    <a:lstStyle/>
                    <a:p>
                      <a:pPr algn="ctr"/>
                      <a:r>
                        <a:rPr lang="en-US" sz="1800" b="0" dirty="0" smtClean="0"/>
                        <a:t>$ 500,000</a:t>
                      </a:r>
                      <a:r>
                        <a:rPr lang="en-US" sz="1800" b="0" baseline="0" dirty="0" smtClean="0"/>
                        <a:t> - $600,000</a:t>
                      </a:r>
                      <a:endParaRPr lang="en-US" sz="1800" b="0" dirty="0">
                        <a:solidFill>
                          <a:schemeClr val="bg1"/>
                        </a:solidFill>
                      </a:endParaRPr>
                    </a:p>
                  </a:txBody>
                  <a:tcPr marL="112328" marR="112328" anchor="ctr">
                    <a:solidFill>
                      <a:schemeClr val="bg1">
                        <a:lumMod val="85000"/>
                      </a:schemeClr>
                    </a:solidFill>
                  </a:tcPr>
                </a:tc>
                <a:tc>
                  <a:txBody>
                    <a:bodyPr/>
                    <a:lstStyle/>
                    <a:p>
                      <a:pPr algn="ctr"/>
                      <a:r>
                        <a:rPr lang="en-US" sz="2000" b="1" dirty="0" smtClean="0">
                          <a:solidFill>
                            <a:schemeClr val="tx1"/>
                          </a:solidFill>
                        </a:rPr>
                        <a:t>$740,000</a:t>
                      </a:r>
                      <a:r>
                        <a:rPr lang="en-US" sz="2000" b="1" baseline="0" dirty="0" smtClean="0">
                          <a:solidFill>
                            <a:schemeClr val="tx1"/>
                          </a:solidFill>
                        </a:rPr>
                        <a:t> - $860,000</a:t>
                      </a:r>
                      <a:endParaRPr lang="en-US" sz="2000" b="1" dirty="0">
                        <a:solidFill>
                          <a:schemeClr val="tx1"/>
                        </a:solidFill>
                      </a:endParaRPr>
                    </a:p>
                  </a:txBody>
                  <a:tcPr marL="112328" marR="112328" anchor="ctr">
                    <a:solidFill>
                      <a:schemeClr val="bg1">
                        <a:lumMod val="85000"/>
                      </a:schemeClr>
                    </a:solidFill>
                  </a:tcPr>
                </a:tc>
              </a:tr>
            </a:tbl>
          </a:graphicData>
        </a:graphic>
      </p:graphicFrame>
      <p:sp>
        <p:nvSpPr>
          <p:cNvPr id="3" name="TextBox 2"/>
          <p:cNvSpPr txBox="1"/>
          <p:nvPr/>
        </p:nvSpPr>
        <p:spPr>
          <a:xfrm>
            <a:off x="564445" y="5746044"/>
            <a:ext cx="6897512" cy="400110"/>
          </a:xfrm>
          <a:prstGeom prst="rect">
            <a:avLst/>
          </a:prstGeom>
          <a:noFill/>
        </p:spPr>
        <p:txBody>
          <a:bodyPr wrap="square" rtlCol="0">
            <a:spAutoFit/>
          </a:bodyPr>
          <a:lstStyle/>
          <a:p>
            <a:r>
              <a:rPr lang="en-US" sz="1000" b="1" dirty="0" smtClean="0">
                <a:solidFill>
                  <a:schemeClr val="tx2"/>
                </a:solidFill>
              </a:rPr>
              <a:t>* Recurring Revenue numbers </a:t>
            </a:r>
            <a:r>
              <a:rPr lang="en-US" sz="1000" b="1" dirty="0" smtClean="0">
                <a:solidFill>
                  <a:schemeClr val="tx2"/>
                </a:solidFill>
              </a:rPr>
              <a:t>are focused on New Logo Clients.  Average VB Revenue was set at $60 to $65 per Benefit Eligible Employee. </a:t>
            </a:r>
            <a:r>
              <a:rPr lang="en-US" sz="1000" b="1" dirty="0" smtClean="0">
                <a:solidFill>
                  <a:schemeClr val="tx2"/>
                </a:solidFill>
              </a:rPr>
              <a:t>Also</a:t>
            </a:r>
            <a:r>
              <a:rPr lang="en-US" sz="1000" b="1" dirty="0" smtClean="0">
                <a:solidFill>
                  <a:schemeClr val="tx2"/>
                </a:solidFill>
              </a:rPr>
              <a:t>, Average New Logo MMX Sale in 2017 was $330K; and 2,000  Employees</a:t>
            </a:r>
            <a:endParaRPr lang="en-US" sz="1000" dirty="0">
              <a:solidFill>
                <a:schemeClr val="tx2"/>
              </a:solidFill>
            </a:endParaRPr>
          </a:p>
        </p:txBody>
      </p:sp>
    </p:spTree>
    <p:extLst>
      <p:ext uri="{BB962C8B-B14F-4D97-AF65-F5344CB8AC3E}">
        <p14:creationId xmlns:p14="http://schemas.microsoft.com/office/powerpoint/2010/main" val="132117814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264119"/>
            <a:ext cx="8229600" cy="3157945"/>
          </a:xfrm>
        </p:spPr>
        <p:txBody>
          <a:bodyPr/>
          <a:lstStyle/>
          <a:p>
            <a:pPr algn="ctr"/>
            <a:r>
              <a:rPr lang="en-US" dirty="0" smtClean="0"/>
              <a:t/>
            </a:r>
            <a:br>
              <a:rPr lang="en-US" dirty="0" smtClean="0"/>
            </a:br>
            <a:r>
              <a:rPr lang="en-US" dirty="0"/>
              <a:t/>
            </a:r>
            <a:br>
              <a:rPr lang="en-US" dirty="0"/>
            </a:br>
            <a:r>
              <a:rPr lang="en-US" dirty="0" smtClean="0"/>
              <a:t>MMX </a:t>
            </a:r>
            <a:r>
              <a:rPr lang="en-US" dirty="0" smtClean="0"/>
              <a:t>&amp; VBES</a:t>
            </a:r>
            <a:r>
              <a:rPr lang="en-US" dirty="0" smtClean="0"/>
              <a:t/>
            </a:r>
            <a:br>
              <a:rPr lang="en-US" dirty="0" smtClean="0"/>
            </a:br>
            <a:r>
              <a:rPr lang="en-US" dirty="0" smtClean="0"/>
              <a:t/>
            </a:r>
            <a:br>
              <a:rPr lang="en-US" dirty="0" smtClean="0"/>
            </a:br>
            <a:r>
              <a:rPr lang="en-US" dirty="0" smtClean="0"/>
              <a:t>Our </a:t>
            </a:r>
            <a:r>
              <a:rPr lang="en-US" dirty="0" smtClean="0"/>
              <a:t>Growth Story</a:t>
            </a:r>
            <a:br>
              <a:rPr lang="en-US" dirty="0" smtClean="0"/>
            </a:br>
            <a:r>
              <a:rPr lang="en-US" dirty="0"/>
              <a:t/>
            </a:r>
            <a:br>
              <a:rPr lang="en-US" dirty="0"/>
            </a:br>
            <a:r>
              <a:rPr lang="en-US" dirty="0" smtClean="0"/>
              <a:t>Solution Overview</a:t>
            </a: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902773163"/>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Growing </a:t>
            </a:r>
            <a:r>
              <a:rPr lang="en-US" sz="2400" dirty="0" smtClean="0"/>
              <a:t>Supplemental Health Solutions (VB) is </a:t>
            </a:r>
            <a:r>
              <a:rPr lang="en-US" sz="2400" dirty="0" smtClean="0"/>
              <a:t>Key</a:t>
            </a:r>
            <a:br>
              <a:rPr lang="en-US" sz="2400" dirty="0" smtClean="0"/>
            </a:br>
            <a:r>
              <a:rPr lang="en-US" sz="2400" dirty="0" smtClean="0"/>
              <a:t>MMX </a:t>
            </a:r>
            <a:r>
              <a:rPr lang="en-US" sz="2400" dirty="0" smtClean="0"/>
              <a:t>+ VBES = Win for Aon!</a:t>
            </a:r>
            <a:endParaRPr lang="en-US" sz="2400" dirty="0"/>
          </a:p>
        </p:txBody>
      </p:sp>
      <p:sp>
        <p:nvSpPr>
          <p:cNvPr id="7" name="TextBox 6"/>
          <p:cNvSpPr txBox="1"/>
          <p:nvPr/>
        </p:nvSpPr>
        <p:spPr>
          <a:xfrm>
            <a:off x="637953" y="990600"/>
            <a:ext cx="8176437" cy="646331"/>
          </a:xfrm>
          <a:prstGeom prst="rect">
            <a:avLst/>
          </a:prstGeom>
          <a:noFill/>
        </p:spPr>
        <p:txBody>
          <a:bodyPr wrap="square" rtlCol="0">
            <a:spAutoFit/>
          </a:bodyPr>
          <a:lstStyle/>
          <a:p>
            <a:endParaRPr lang="en-US" sz="1800" b="1" dirty="0" smtClean="0">
              <a:solidFill>
                <a:srgbClr val="000000"/>
              </a:solidFill>
            </a:endParaRPr>
          </a:p>
          <a:p>
            <a:r>
              <a:rPr lang="en-US" sz="1800" b="1" dirty="0" smtClean="0">
                <a:solidFill>
                  <a:srgbClr val="000000"/>
                </a:solidFill>
              </a:rPr>
              <a:t>MMX will now include a VBES Option in every deal!</a:t>
            </a:r>
            <a:endParaRPr lang="en-US" sz="1800" b="1" dirty="0">
              <a:solidFill>
                <a:srgbClr val="000000"/>
              </a:solidFill>
            </a:endParaRPr>
          </a:p>
        </p:txBody>
      </p:sp>
      <p:sp>
        <p:nvSpPr>
          <p:cNvPr id="54" name="Round Same Side Corner Rectangle 53"/>
          <p:cNvSpPr/>
          <p:nvPr/>
        </p:nvSpPr>
        <p:spPr>
          <a:xfrm>
            <a:off x="1169581" y="2530223"/>
            <a:ext cx="3717379" cy="2637083"/>
          </a:xfrm>
          <a:prstGeom prst="round2SameRect">
            <a:avLst>
              <a:gd name="adj1" fmla="val 0"/>
              <a:gd name="adj2" fmla="val 8057"/>
            </a:avLst>
          </a:prstGeom>
          <a:noFill/>
          <a:ln w="12700" cap="flat" cmpd="sng" algn="ctr">
            <a:solidFill>
              <a:srgbClr val="FFFFFF"/>
            </a:solidFill>
            <a:prstDash val="solid"/>
            <a:miter lim="800000"/>
          </a:ln>
          <a:effectLst/>
        </p:spPr>
        <p:txBody>
          <a:bodyPr lIns="182880" tIns="182880" rtlCol="0" anchor="t"/>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marL="174625" indent="-174625">
              <a:spcBef>
                <a:spcPts val="200"/>
              </a:spcBef>
              <a:buFont typeface="Arial" panose="020B0604020202020204" pitchFamily="34" charset="0"/>
              <a:buChar char="•"/>
            </a:pPr>
            <a:r>
              <a:rPr lang="en-US" sz="1600" dirty="0" smtClean="0">
                <a:solidFill>
                  <a:srgbClr val="0083A9"/>
                </a:solidFill>
                <a:latin typeface="Arial" panose="020B0604020202020204" pitchFamily="34" charset="0"/>
                <a:cs typeface="Arial" panose="020B0604020202020204" pitchFamily="34" charset="0"/>
              </a:rPr>
              <a:t>Added 19 New Clients in 2017 </a:t>
            </a:r>
            <a:endParaRPr lang="en-US" sz="1600" dirty="0">
              <a:solidFill>
                <a:srgbClr val="0083A9"/>
              </a:solidFill>
              <a:latin typeface="Arial" panose="020B0604020202020204" pitchFamily="34" charset="0"/>
              <a:cs typeface="Arial" panose="020B0604020202020204" pitchFamily="34" charset="0"/>
            </a:endParaRPr>
          </a:p>
          <a:p>
            <a:pPr marL="174625" indent="-174625">
              <a:spcBef>
                <a:spcPts val="200"/>
              </a:spcBef>
              <a:buFont typeface="Arial" panose="020B0604020202020204" pitchFamily="34" charset="0"/>
              <a:buChar char="•"/>
            </a:pPr>
            <a:r>
              <a:rPr lang="en-US" sz="1600" dirty="0" smtClean="0">
                <a:solidFill>
                  <a:srgbClr val="0083A9"/>
                </a:solidFill>
                <a:latin typeface="Arial" panose="020B0604020202020204" pitchFamily="34" charset="0"/>
                <a:cs typeface="Arial" panose="020B0604020202020204" pitchFamily="34" charset="0"/>
              </a:rPr>
              <a:t>Alight “noise” has settled down (market understands the change; subcontractor to Aon, etc.)</a:t>
            </a:r>
          </a:p>
          <a:p>
            <a:pPr marL="174625" indent="-174625">
              <a:spcBef>
                <a:spcPts val="200"/>
              </a:spcBef>
              <a:buFont typeface="Arial" panose="020B0604020202020204" pitchFamily="34" charset="0"/>
              <a:buChar char="•"/>
            </a:pPr>
            <a:r>
              <a:rPr lang="en-US" sz="1600" dirty="0" smtClean="0">
                <a:solidFill>
                  <a:srgbClr val="0083A9"/>
                </a:solidFill>
                <a:latin typeface="Arial" panose="020B0604020202020204" pitchFamily="34" charset="0"/>
                <a:cs typeface="Arial" panose="020B0604020202020204" pitchFamily="34" charset="0"/>
              </a:rPr>
              <a:t>Aon/Alight </a:t>
            </a:r>
            <a:r>
              <a:rPr lang="en-US" sz="1600" dirty="0" smtClean="0">
                <a:solidFill>
                  <a:srgbClr val="0083A9"/>
                </a:solidFill>
                <a:latin typeface="Arial" panose="020B0604020202020204" pitchFamily="34" charset="0"/>
                <a:cs typeface="Arial" panose="020B0604020202020204" pitchFamily="34" charset="0"/>
              </a:rPr>
              <a:t>is still # 1 H&amp;B ben admin player (with Alight as delivery partner)</a:t>
            </a:r>
          </a:p>
          <a:p>
            <a:pPr marL="174625" indent="-174625">
              <a:spcBef>
                <a:spcPts val="200"/>
              </a:spcBef>
              <a:buFont typeface="Arial" panose="020B0604020202020204" pitchFamily="34" charset="0"/>
              <a:buChar char="•"/>
            </a:pPr>
            <a:r>
              <a:rPr lang="en-US" sz="1600" dirty="0" smtClean="0">
                <a:solidFill>
                  <a:srgbClr val="0083A9"/>
                </a:solidFill>
                <a:latin typeface="Arial" panose="020B0604020202020204" pitchFamily="34" charset="0"/>
                <a:cs typeface="Arial" panose="020B0604020202020204" pitchFamily="34" charset="0"/>
              </a:rPr>
              <a:t>Decades of Benefits Expertise</a:t>
            </a:r>
          </a:p>
          <a:p>
            <a:pPr marL="174625" indent="-174625">
              <a:spcBef>
                <a:spcPts val="200"/>
              </a:spcBef>
              <a:buFont typeface="Arial" panose="020B0604020202020204" pitchFamily="34" charset="0"/>
              <a:buChar char="•"/>
            </a:pPr>
            <a:r>
              <a:rPr lang="en-US" sz="1600" dirty="0" smtClean="0">
                <a:solidFill>
                  <a:srgbClr val="0083A9"/>
                </a:solidFill>
                <a:latin typeface="Arial" panose="020B0604020202020204" pitchFamily="34" charset="0"/>
                <a:cs typeface="Arial" panose="020B0604020202020204" pitchFamily="34" charset="0"/>
              </a:rPr>
              <a:t>MMX Sales Leads: Steve Carleton (West and Central) Andrew Mazuro (East), Michael Richerson (SW and South) </a:t>
            </a:r>
          </a:p>
          <a:p>
            <a:pPr>
              <a:spcBef>
                <a:spcPts val="200"/>
              </a:spcBef>
            </a:pPr>
            <a:endParaRPr lang="en-US" sz="1600" dirty="0">
              <a:solidFill>
                <a:srgbClr val="0083A9"/>
              </a:solidFill>
              <a:latin typeface="Arial" panose="020B0604020202020204" pitchFamily="34" charset="0"/>
              <a:cs typeface="Arial" panose="020B0604020202020204" pitchFamily="34" charset="0"/>
            </a:endParaRPr>
          </a:p>
        </p:txBody>
      </p:sp>
      <p:sp>
        <p:nvSpPr>
          <p:cNvPr id="52" name="TextBox 21"/>
          <p:cNvSpPr txBox="1"/>
          <p:nvPr/>
        </p:nvSpPr>
        <p:spPr>
          <a:xfrm>
            <a:off x="888456" y="2153194"/>
            <a:ext cx="3045591" cy="396965"/>
          </a:xfrm>
          <a:prstGeom prst="roundRect">
            <a:avLst>
              <a:gd name="adj" fmla="val 28534"/>
            </a:avLst>
          </a:prstGeom>
          <a:solidFill>
            <a:srgbClr val="0083A9"/>
          </a:solidFill>
          <a:ln>
            <a:noFill/>
          </a:ln>
        </p:spPr>
        <p:txBody>
          <a:bodyPr wrap="square" lIns="640080" rtlCol="0" anchor="ctr">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5pPr>
            <a:lvl6pPr marL="2286000" algn="l" defTabSz="914400" rtl="0" eaLnBrk="1" latinLnBrk="0" hangingPunct="1">
              <a:defRPr sz="2400" kern="1200">
                <a:solidFill>
                  <a:schemeClr val="tx1"/>
                </a:solidFill>
                <a:latin typeface="Arial" charset="0"/>
                <a:ea typeface="ＭＳ Ｐゴシック" pitchFamily="108" charset="-128"/>
                <a:cs typeface="+mn-cs"/>
              </a:defRPr>
            </a:lvl6pPr>
            <a:lvl7pPr marL="2743200" algn="l" defTabSz="914400" rtl="0" eaLnBrk="1" latinLnBrk="0" hangingPunct="1">
              <a:defRPr sz="2400" kern="1200">
                <a:solidFill>
                  <a:schemeClr val="tx1"/>
                </a:solidFill>
                <a:latin typeface="Arial" charset="0"/>
                <a:ea typeface="ＭＳ Ｐゴシック" pitchFamily="108" charset="-128"/>
                <a:cs typeface="+mn-cs"/>
              </a:defRPr>
            </a:lvl7pPr>
            <a:lvl8pPr marL="3200400" algn="l" defTabSz="914400" rtl="0" eaLnBrk="1" latinLnBrk="0" hangingPunct="1">
              <a:defRPr sz="2400" kern="1200">
                <a:solidFill>
                  <a:schemeClr val="tx1"/>
                </a:solidFill>
                <a:latin typeface="Arial" charset="0"/>
                <a:ea typeface="ＭＳ Ｐゴシック" pitchFamily="108" charset="-128"/>
                <a:cs typeface="+mn-cs"/>
              </a:defRPr>
            </a:lvl8pPr>
            <a:lvl9pPr marL="3657600" algn="l" defTabSz="914400" rtl="0" eaLnBrk="1" latinLnBrk="0" hangingPunct="1">
              <a:defRPr sz="2400" kern="1200">
                <a:solidFill>
                  <a:schemeClr val="tx1"/>
                </a:solidFill>
                <a:latin typeface="Arial" charset="0"/>
                <a:ea typeface="ＭＳ Ｐゴシック" pitchFamily="108" charset="-128"/>
                <a:cs typeface="+mn-cs"/>
              </a:defRPr>
            </a:lvl9pPr>
          </a:lstStyle>
          <a:p>
            <a:pPr>
              <a:spcAft>
                <a:spcPts val="0"/>
              </a:spcAft>
              <a:defRPr/>
            </a:pPr>
            <a:r>
              <a:rPr lang="en-US" sz="1800" b="1" dirty="0" smtClean="0">
                <a:solidFill>
                  <a:prstClr val="white"/>
                </a:solidFill>
              </a:rPr>
              <a:t>MMX News</a:t>
            </a:r>
            <a:endParaRPr lang="en-US" sz="1400" b="1" baseline="30000" dirty="0">
              <a:solidFill>
                <a:prstClr val="white"/>
              </a:solidFill>
            </a:endParaRPr>
          </a:p>
        </p:txBody>
      </p:sp>
      <p:sp>
        <p:nvSpPr>
          <p:cNvPr id="53" name="Oval 52"/>
          <p:cNvSpPr>
            <a:spLocks/>
          </p:cNvSpPr>
          <p:nvPr/>
        </p:nvSpPr>
        <p:spPr>
          <a:xfrm>
            <a:off x="482600" y="1975536"/>
            <a:ext cx="803224" cy="803224"/>
          </a:xfrm>
          <a:prstGeom prst="ellipse">
            <a:avLst/>
          </a:prstGeom>
          <a:solidFill>
            <a:schemeClr val="bg1"/>
          </a:solidFill>
          <a:ln w="57150" cap="flat" cmpd="sng" algn="ctr">
            <a:solidFill>
              <a:srgbClr val="0083A9"/>
            </a:solidFill>
            <a:prstDash val="solid"/>
            <a:miter lim="800000"/>
          </a:ln>
          <a:effectLst/>
        </p:spPr>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US" dirty="0">
              <a:solidFill>
                <a:prstClr val="white"/>
              </a:solidFill>
              <a:latin typeface="Arial"/>
            </a:endParaRPr>
          </a:p>
        </p:txBody>
      </p:sp>
      <p:sp>
        <p:nvSpPr>
          <p:cNvPr id="58" name="Round Same Side Corner Rectangle 57"/>
          <p:cNvSpPr/>
          <p:nvPr/>
        </p:nvSpPr>
        <p:spPr>
          <a:xfrm>
            <a:off x="5603357" y="2514600"/>
            <a:ext cx="3211033" cy="2053045"/>
          </a:xfrm>
          <a:prstGeom prst="round2SameRect">
            <a:avLst>
              <a:gd name="adj1" fmla="val 0"/>
              <a:gd name="adj2" fmla="val 8057"/>
            </a:avLst>
          </a:prstGeom>
          <a:solidFill>
            <a:schemeClr val="bg1"/>
          </a:solidFill>
          <a:ln w="12700" cap="flat" cmpd="sng" algn="ctr">
            <a:solidFill>
              <a:srgbClr val="FFFFFF"/>
            </a:solidFill>
            <a:prstDash val="solid"/>
            <a:miter lim="800000"/>
          </a:ln>
          <a:effectLst/>
        </p:spPr>
        <p:txBody>
          <a:bodyPr lIns="182880" tIns="182880" rtlCol="0" anchor="t"/>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marL="174625" indent="-174625">
              <a:spcBef>
                <a:spcPts val="200"/>
              </a:spcBef>
              <a:buFont typeface="Arial" panose="020B0604020202020204" pitchFamily="34" charset="0"/>
              <a:buChar char="•"/>
            </a:pPr>
            <a:r>
              <a:rPr lang="en-US" sz="1600" dirty="0" smtClean="0">
                <a:solidFill>
                  <a:srgbClr val="00B0F0"/>
                </a:solidFill>
                <a:latin typeface="Arial" panose="020B0604020202020204" pitchFamily="34" charset="0"/>
                <a:cs typeface="Arial" panose="020B0604020202020204" pitchFamily="34" charset="0"/>
              </a:rPr>
              <a:t>Added 175+ Clients in 2017</a:t>
            </a:r>
          </a:p>
          <a:p>
            <a:pPr marL="174625" indent="-174625">
              <a:spcBef>
                <a:spcPts val="200"/>
              </a:spcBef>
              <a:buFont typeface="Arial" panose="020B0604020202020204" pitchFamily="34" charset="0"/>
              <a:buChar char="•"/>
            </a:pPr>
            <a:r>
              <a:rPr lang="en-US" sz="1600" dirty="0" smtClean="0">
                <a:solidFill>
                  <a:srgbClr val="00B0F0"/>
                </a:solidFill>
                <a:latin typeface="Arial" panose="020B0604020202020204" pitchFamily="34" charset="0"/>
                <a:cs typeface="Arial" panose="020B0604020202020204" pitchFamily="34" charset="0"/>
              </a:rPr>
              <a:t>Helps employees enroll in Core Benefits and VB</a:t>
            </a:r>
          </a:p>
          <a:p>
            <a:pPr marL="174625" indent="-174625">
              <a:spcBef>
                <a:spcPts val="200"/>
              </a:spcBef>
              <a:buFont typeface="Arial" panose="020B0604020202020204" pitchFamily="34" charset="0"/>
              <a:buChar char="•"/>
            </a:pPr>
            <a:r>
              <a:rPr lang="en-US" sz="1600" dirty="0" smtClean="0">
                <a:solidFill>
                  <a:srgbClr val="00B0F0"/>
                </a:solidFill>
                <a:latin typeface="Arial" panose="020B0604020202020204" pitchFamily="34" charset="0"/>
                <a:cs typeface="Arial" panose="020B0604020202020204" pitchFamily="34" charset="0"/>
              </a:rPr>
              <a:t>Improved EE Experience drives client satisfaction!</a:t>
            </a:r>
          </a:p>
          <a:p>
            <a:pPr marL="174625" indent="-174625">
              <a:spcBef>
                <a:spcPts val="200"/>
              </a:spcBef>
              <a:buFont typeface="Arial" panose="020B0604020202020204" pitchFamily="34" charset="0"/>
              <a:buChar char="•"/>
            </a:pPr>
            <a:r>
              <a:rPr lang="en-US" sz="1600" dirty="0" smtClean="0">
                <a:solidFill>
                  <a:srgbClr val="00B0F0"/>
                </a:solidFill>
                <a:latin typeface="Arial" panose="020B0604020202020204" pitchFamily="34" charset="0"/>
                <a:cs typeface="Arial" panose="020B0604020202020204" pitchFamily="34" charset="0"/>
              </a:rPr>
              <a:t>Increased Participation</a:t>
            </a:r>
            <a:br>
              <a:rPr lang="en-US" sz="1600" dirty="0" smtClean="0">
                <a:solidFill>
                  <a:srgbClr val="00B0F0"/>
                </a:solidFill>
                <a:latin typeface="Arial" panose="020B0604020202020204" pitchFamily="34" charset="0"/>
                <a:cs typeface="Arial" panose="020B0604020202020204" pitchFamily="34" charset="0"/>
              </a:rPr>
            </a:br>
            <a:r>
              <a:rPr lang="en-US" sz="1600" dirty="0" smtClean="0">
                <a:solidFill>
                  <a:srgbClr val="00B0F0"/>
                </a:solidFill>
                <a:latin typeface="Arial" panose="020B0604020202020204" pitchFamily="34" charset="0"/>
                <a:cs typeface="Arial" panose="020B0604020202020204" pitchFamily="34" charset="0"/>
              </a:rPr>
              <a:t>in Voluntary drives revenue</a:t>
            </a:r>
            <a:r>
              <a:rPr lang="en-US" sz="1600" dirty="0">
                <a:solidFill>
                  <a:srgbClr val="00B0F0"/>
                </a:solidFill>
                <a:latin typeface="Arial" panose="020B0604020202020204" pitchFamily="34" charset="0"/>
                <a:cs typeface="Arial" panose="020B0604020202020204" pitchFamily="34" charset="0"/>
              </a:rPr>
              <a:t>!</a:t>
            </a:r>
            <a:endParaRPr lang="en-US" sz="1600" dirty="0" smtClean="0">
              <a:solidFill>
                <a:srgbClr val="00B0F0"/>
              </a:solidFill>
              <a:latin typeface="Arial" panose="020B0604020202020204" pitchFamily="34" charset="0"/>
              <a:cs typeface="Arial" panose="020B0604020202020204" pitchFamily="34" charset="0"/>
            </a:endParaRPr>
          </a:p>
          <a:p>
            <a:pPr marL="174625" indent="-174625">
              <a:spcBef>
                <a:spcPts val="200"/>
              </a:spcBef>
              <a:buFont typeface="Arial" panose="020B0604020202020204" pitchFamily="34" charset="0"/>
              <a:buChar char="•"/>
            </a:pPr>
            <a:r>
              <a:rPr lang="en-US" sz="1600" dirty="0" smtClean="0">
                <a:solidFill>
                  <a:srgbClr val="00B0F0"/>
                </a:solidFill>
                <a:latin typeface="Arial" panose="020B0604020202020204" pitchFamily="34" charset="0"/>
                <a:cs typeface="Arial" panose="020B0604020202020204" pitchFamily="34" charset="0"/>
              </a:rPr>
              <a:t>Sold stand-alone (U2X platform) or in tandem with MMX (CBA/Alight platform)</a:t>
            </a:r>
          </a:p>
          <a:p>
            <a:pPr marL="174625" indent="-174625">
              <a:spcBef>
                <a:spcPts val="200"/>
              </a:spcBef>
              <a:buFont typeface="Arial" panose="020B0604020202020204" pitchFamily="34" charset="0"/>
              <a:buChar char="•"/>
            </a:pPr>
            <a:r>
              <a:rPr lang="en-US" sz="1600" dirty="0" smtClean="0">
                <a:solidFill>
                  <a:srgbClr val="00B0F0"/>
                </a:solidFill>
                <a:latin typeface="Arial" panose="020B0604020202020204" pitchFamily="34" charset="0"/>
                <a:cs typeface="Arial" panose="020B0604020202020204" pitchFamily="34" charset="0"/>
              </a:rPr>
              <a:t>Some CBA/Alight </a:t>
            </a:r>
            <a:r>
              <a:rPr lang="en-US" sz="1600" dirty="0" smtClean="0">
                <a:solidFill>
                  <a:srgbClr val="00B0F0"/>
                </a:solidFill>
                <a:latin typeface="Arial" panose="020B0604020202020204" pitchFamily="34" charset="0"/>
                <a:cs typeface="Arial" panose="020B0604020202020204" pitchFamily="34" charset="0"/>
              </a:rPr>
              <a:t>operational details still being finalized</a:t>
            </a:r>
          </a:p>
          <a:p>
            <a:pPr marL="174625" indent="-174625">
              <a:spcBef>
                <a:spcPts val="200"/>
              </a:spcBef>
              <a:buFont typeface="Arial" panose="020B0604020202020204" pitchFamily="34" charset="0"/>
              <a:buChar char="•"/>
            </a:pPr>
            <a:endParaRPr lang="en-US" sz="1600" dirty="0">
              <a:solidFill>
                <a:srgbClr val="00B0F0"/>
              </a:solidFill>
              <a:latin typeface="Arial" panose="020B0604020202020204" pitchFamily="34" charset="0"/>
              <a:cs typeface="Arial" panose="020B0604020202020204" pitchFamily="34" charset="0"/>
            </a:endParaRPr>
          </a:p>
        </p:txBody>
      </p:sp>
      <p:sp>
        <p:nvSpPr>
          <p:cNvPr id="59" name="TextBox 21"/>
          <p:cNvSpPr txBox="1"/>
          <p:nvPr/>
        </p:nvSpPr>
        <p:spPr>
          <a:xfrm>
            <a:off x="5288572" y="2142564"/>
            <a:ext cx="3164312" cy="372036"/>
          </a:xfrm>
          <a:prstGeom prst="roundRect">
            <a:avLst>
              <a:gd name="adj" fmla="val 28534"/>
            </a:avLst>
          </a:prstGeom>
          <a:solidFill>
            <a:srgbClr val="00B0F0"/>
          </a:solidFill>
          <a:ln>
            <a:noFill/>
          </a:ln>
        </p:spPr>
        <p:txBody>
          <a:bodyPr wrap="square" lIns="640080" rtlCol="0" anchor="ctr">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5pPr>
            <a:lvl6pPr marL="2286000" algn="l" defTabSz="914400" rtl="0" eaLnBrk="1" latinLnBrk="0" hangingPunct="1">
              <a:defRPr sz="2400" kern="1200">
                <a:solidFill>
                  <a:schemeClr val="tx1"/>
                </a:solidFill>
                <a:latin typeface="Arial" charset="0"/>
                <a:ea typeface="ＭＳ Ｐゴシック" pitchFamily="108" charset="-128"/>
                <a:cs typeface="+mn-cs"/>
              </a:defRPr>
            </a:lvl6pPr>
            <a:lvl7pPr marL="2743200" algn="l" defTabSz="914400" rtl="0" eaLnBrk="1" latinLnBrk="0" hangingPunct="1">
              <a:defRPr sz="2400" kern="1200">
                <a:solidFill>
                  <a:schemeClr val="tx1"/>
                </a:solidFill>
                <a:latin typeface="Arial" charset="0"/>
                <a:ea typeface="ＭＳ Ｐゴシック" pitchFamily="108" charset="-128"/>
                <a:cs typeface="+mn-cs"/>
              </a:defRPr>
            </a:lvl7pPr>
            <a:lvl8pPr marL="3200400" algn="l" defTabSz="914400" rtl="0" eaLnBrk="1" latinLnBrk="0" hangingPunct="1">
              <a:defRPr sz="2400" kern="1200">
                <a:solidFill>
                  <a:schemeClr val="tx1"/>
                </a:solidFill>
                <a:latin typeface="Arial" charset="0"/>
                <a:ea typeface="ＭＳ Ｐゴシック" pitchFamily="108" charset="-128"/>
                <a:cs typeface="+mn-cs"/>
              </a:defRPr>
            </a:lvl8pPr>
            <a:lvl9pPr marL="3657600" algn="l" defTabSz="914400" rtl="0" eaLnBrk="1" latinLnBrk="0" hangingPunct="1">
              <a:defRPr sz="2400" kern="1200">
                <a:solidFill>
                  <a:schemeClr val="tx1"/>
                </a:solidFill>
                <a:latin typeface="Arial" charset="0"/>
                <a:ea typeface="ＭＳ Ｐゴシック" pitchFamily="108" charset="-128"/>
                <a:cs typeface="+mn-cs"/>
              </a:defRPr>
            </a:lvl9pPr>
          </a:lstStyle>
          <a:p>
            <a:pPr>
              <a:spcAft>
                <a:spcPts val="0"/>
              </a:spcAft>
              <a:defRPr/>
            </a:pPr>
            <a:r>
              <a:rPr lang="en-US" sz="1800" b="1" dirty="0" smtClean="0">
                <a:solidFill>
                  <a:prstClr val="white"/>
                </a:solidFill>
              </a:rPr>
              <a:t>VBES News</a:t>
            </a:r>
            <a:endParaRPr lang="en-US" sz="1400" b="1" baseline="30000" dirty="0">
              <a:solidFill>
                <a:prstClr val="white"/>
              </a:solidFill>
            </a:endParaRPr>
          </a:p>
        </p:txBody>
      </p:sp>
      <p:sp>
        <p:nvSpPr>
          <p:cNvPr id="60" name="Oval 59"/>
          <p:cNvSpPr>
            <a:spLocks/>
          </p:cNvSpPr>
          <p:nvPr/>
        </p:nvSpPr>
        <p:spPr>
          <a:xfrm>
            <a:off x="4886960" y="1940560"/>
            <a:ext cx="803224" cy="803224"/>
          </a:xfrm>
          <a:prstGeom prst="ellipse">
            <a:avLst/>
          </a:prstGeom>
          <a:solidFill>
            <a:schemeClr val="bg1"/>
          </a:solidFill>
          <a:ln w="57150" cap="flat" cmpd="sng" algn="ctr">
            <a:solidFill>
              <a:srgbClr val="00B0F0"/>
            </a:solidFill>
            <a:prstDash val="solid"/>
            <a:miter lim="800000"/>
          </a:ln>
          <a:effectLst/>
        </p:spPr>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US" dirty="0">
              <a:solidFill>
                <a:prstClr val="white"/>
              </a:solidFill>
              <a:latin typeface="Arial"/>
            </a:endParaRPr>
          </a:p>
        </p:txBody>
      </p:sp>
      <p:pic>
        <p:nvPicPr>
          <p:cNvPr id="3" name="Picture 2"/>
          <p:cNvPicPr>
            <a:picLocks noChangeAspect="1"/>
          </p:cNvPicPr>
          <p:nvPr/>
        </p:nvPicPr>
        <p:blipFill>
          <a:blip r:embed="rId2"/>
          <a:stretch>
            <a:fillRect/>
          </a:stretch>
        </p:blipFill>
        <p:spPr>
          <a:xfrm>
            <a:off x="5049520" y="2057400"/>
            <a:ext cx="448227" cy="547833"/>
          </a:xfrm>
          <a:prstGeom prst="rect">
            <a:avLst/>
          </a:prstGeom>
        </p:spPr>
      </p:pic>
      <p:pic>
        <p:nvPicPr>
          <p:cNvPr id="5" name="Picture 4"/>
          <p:cNvPicPr>
            <a:picLocks noChangeAspect="1"/>
          </p:cNvPicPr>
          <p:nvPr/>
        </p:nvPicPr>
        <p:blipFill>
          <a:blip r:embed="rId3"/>
          <a:stretch>
            <a:fillRect/>
          </a:stretch>
        </p:blipFill>
        <p:spPr>
          <a:xfrm>
            <a:off x="785526" y="2072056"/>
            <a:ext cx="188255" cy="537873"/>
          </a:xfrm>
          <a:prstGeom prst="rect">
            <a:avLst/>
          </a:prstGeom>
        </p:spPr>
      </p:pic>
    </p:spTree>
    <p:extLst>
      <p:ext uri="{BB962C8B-B14F-4D97-AF65-F5344CB8AC3E}">
        <p14:creationId xmlns:p14="http://schemas.microsoft.com/office/powerpoint/2010/main" val="72507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MMX: </a:t>
            </a:r>
            <a:r>
              <a:rPr lang="en-US" sz="2400" dirty="0" smtClean="0"/>
              <a:t>Continued Growth in 2017!</a:t>
            </a:r>
            <a:endParaRPr lang="en-US" sz="2400" dirty="0"/>
          </a:p>
        </p:txBody>
      </p:sp>
      <p:sp>
        <p:nvSpPr>
          <p:cNvPr id="13" name="Freeform 5"/>
          <p:cNvSpPr>
            <a:spLocks/>
          </p:cNvSpPr>
          <p:nvPr/>
        </p:nvSpPr>
        <p:spPr bwMode="auto">
          <a:xfrm>
            <a:off x="1934568" y="1214965"/>
            <a:ext cx="1606549" cy="1855267"/>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8"/>
          <p:cNvSpPr>
            <a:spLocks/>
          </p:cNvSpPr>
          <p:nvPr/>
        </p:nvSpPr>
        <p:spPr bwMode="auto">
          <a:xfrm>
            <a:off x="1914525" y="4236967"/>
            <a:ext cx="1606549" cy="1856713"/>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8" name="Freeform 12"/>
          <p:cNvSpPr>
            <a:spLocks/>
          </p:cNvSpPr>
          <p:nvPr/>
        </p:nvSpPr>
        <p:spPr bwMode="auto">
          <a:xfrm>
            <a:off x="2756426" y="2721783"/>
            <a:ext cx="1607995" cy="1856713"/>
          </a:xfrm>
          <a:custGeom>
            <a:avLst/>
            <a:gdLst>
              <a:gd name="T0" fmla="*/ 1112 w 1112"/>
              <a:gd name="T1" fmla="*/ 966 h 1284"/>
              <a:gd name="T2" fmla="*/ 556 w 1112"/>
              <a:gd name="T3" fmla="*/ 1284 h 1284"/>
              <a:gd name="T4" fmla="*/ 0 w 1112"/>
              <a:gd name="T5" fmla="*/ 966 h 1284"/>
              <a:gd name="T6" fmla="*/ 0 w 1112"/>
              <a:gd name="T7" fmla="*/ 324 h 1284"/>
              <a:gd name="T8" fmla="*/ 556 w 1112"/>
              <a:gd name="T9" fmla="*/ 0 h 1284"/>
              <a:gd name="T10" fmla="*/ 1112 w 1112"/>
              <a:gd name="T11" fmla="*/ 324 h 1284"/>
              <a:gd name="T12" fmla="*/ 1112 w 1112"/>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2" h="1284">
                <a:moveTo>
                  <a:pt x="1112" y="966"/>
                </a:moveTo>
                <a:lnTo>
                  <a:pt x="556" y="1284"/>
                </a:lnTo>
                <a:lnTo>
                  <a:pt x="0" y="966"/>
                </a:lnTo>
                <a:lnTo>
                  <a:pt x="0" y="324"/>
                </a:lnTo>
                <a:lnTo>
                  <a:pt x="556" y="0"/>
                </a:lnTo>
                <a:lnTo>
                  <a:pt x="1112" y="324"/>
                </a:lnTo>
                <a:lnTo>
                  <a:pt x="1112" y="966"/>
                </a:lnTo>
                <a:close/>
              </a:path>
            </a:pathLst>
          </a:custGeom>
          <a:solidFill>
            <a:srgbClr val="4D4F5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TextBox 19"/>
          <p:cNvSpPr txBox="1"/>
          <p:nvPr/>
        </p:nvSpPr>
        <p:spPr>
          <a:xfrm>
            <a:off x="2756426" y="3230140"/>
            <a:ext cx="1611696" cy="784830"/>
          </a:xfrm>
          <a:prstGeom prst="rect">
            <a:avLst/>
          </a:prstGeom>
          <a:noFill/>
        </p:spPr>
        <p:txBody>
          <a:bodyPr wrap="square" rtlCol="0">
            <a:spAutoFit/>
          </a:bodyPr>
          <a:lstStyle/>
          <a:p>
            <a:pPr algn="ctr"/>
            <a:r>
              <a:rPr lang="en-US" sz="1500" b="1" dirty="0" smtClean="0">
                <a:solidFill>
                  <a:schemeClr val="bg1"/>
                </a:solidFill>
              </a:rPr>
              <a:t>60% Referenceable Clients*</a:t>
            </a:r>
            <a:endParaRPr lang="en-US" sz="1500" b="1" dirty="0">
              <a:solidFill>
                <a:schemeClr val="bg1"/>
              </a:solidFill>
            </a:endParaRPr>
          </a:p>
        </p:txBody>
      </p:sp>
      <p:sp>
        <p:nvSpPr>
          <p:cNvPr id="23" name="TextBox 22"/>
          <p:cNvSpPr txBox="1"/>
          <p:nvPr/>
        </p:nvSpPr>
        <p:spPr>
          <a:xfrm>
            <a:off x="1998661" y="4734436"/>
            <a:ext cx="1438276" cy="861774"/>
          </a:xfrm>
          <a:prstGeom prst="rect">
            <a:avLst/>
          </a:prstGeom>
          <a:noFill/>
        </p:spPr>
        <p:txBody>
          <a:bodyPr wrap="square" rtlCol="0">
            <a:spAutoFit/>
          </a:bodyPr>
          <a:lstStyle/>
          <a:p>
            <a:pPr algn="ctr" eaLnBrk="0" fontAlgn="base" hangingPunct="0">
              <a:spcBef>
                <a:spcPct val="0"/>
              </a:spcBef>
              <a:spcAft>
                <a:spcPct val="0"/>
              </a:spcAft>
            </a:pPr>
            <a:r>
              <a:rPr lang="en-US" b="1" dirty="0" smtClean="0">
                <a:solidFill>
                  <a:schemeClr val="bg1"/>
                </a:solidFill>
              </a:rPr>
              <a:t>49</a:t>
            </a:r>
            <a:r>
              <a:rPr lang="en-US" sz="1600" b="1" dirty="0" smtClean="0">
                <a:solidFill>
                  <a:schemeClr val="bg1"/>
                </a:solidFill>
              </a:rPr>
              <a:t> MMX Clients and Growing!</a:t>
            </a:r>
            <a:endParaRPr lang="en-US" sz="1600" b="1" dirty="0">
              <a:solidFill>
                <a:schemeClr val="bg1"/>
              </a:solidFill>
            </a:endParaRPr>
          </a:p>
        </p:txBody>
      </p:sp>
      <p:sp>
        <p:nvSpPr>
          <p:cNvPr id="24" name="TextBox 23"/>
          <p:cNvSpPr txBox="1"/>
          <p:nvPr/>
        </p:nvSpPr>
        <p:spPr>
          <a:xfrm>
            <a:off x="1934568" y="1600200"/>
            <a:ext cx="1611696" cy="1077218"/>
          </a:xfrm>
          <a:prstGeom prst="rect">
            <a:avLst/>
          </a:prstGeom>
          <a:noFill/>
        </p:spPr>
        <p:txBody>
          <a:bodyPr wrap="square" rtlCol="0">
            <a:spAutoFit/>
          </a:bodyPr>
          <a:lstStyle/>
          <a:p>
            <a:pPr algn="ctr" eaLnBrk="0" fontAlgn="base" hangingPunct="0">
              <a:spcBef>
                <a:spcPct val="0"/>
              </a:spcBef>
              <a:spcAft>
                <a:spcPct val="0"/>
              </a:spcAft>
            </a:pPr>
            <a:r>
              <a:rPr lang="en-US" sz="1600" b="1" dirty="0" smtClean="0">
                <a:solidFill>
                  <a:schemeClr val="bg1"/>
                </a:solidFill>
              </a:rPr>
              <a:t>MMX Total Contract Value Impact in 2017 ~ $12M</a:t>
            </a:r>
            <a:endParaRPr lang="en-US" sz="1600" b="1" dirty="0">
              <a:solidFill>
                <a:schemeClr val="bg1"/>
              </a:solidFill>
            </a:endParaRPr>
          </a:p>
        </p:txBody>
      </p:sp>
      <p:sp>
        <p:nvSpPr>
          <p:cNvPr id="12" name="Freeform 5"/>
          <p:cNvSpPr>
            <a:spLocks/>
          </p:cNvSpPr>
          <p:nvPr/>
        </p:nvSpPr>
        <p:spPr bwMode="auto">
          <a:xfrm>
            <a:off x="5072709" y="1214419"/>
            <a:ext cx="1606549" cy="1855267"/>
          </a:xfrm>
          <a:custGeom>
            <a:avLst/>
            <a:gdLst>
              <a:gd name="T0" fmla="*/ 555 w 1111"/>
              <a:gd name="T1" fmla="*/ 0 h 1283"/>
              <a:gd name="T2" fmla="*/ 0 w 1111"/>
              <a:gd name="T3" fmla="*/ 324 h 1283"/>
              <a:gd name="T4" fmla="*/ 0 w 1111"/>
              <a:gd name="T5" fmla="*/ 966 h 1283"/>
              <a:gd name="T6" fmla="*/ 555 w 1111"/>
              <a:gd name="T7" fmla="*/ 1283 h 1283"/>
              <a:gd name="T8" fmla="*/ 1111 w 1111"/>
              <a:gd name="T9" fmla="*/ 966 h 1283"/>
              <a:gd name="T10" fmla="*/ 1111 w 1111"/>
              <a:gd name="T11" fmla="*/ 324 h 1283"/>
              <a:gd name="T12" fmla="*/ 555 w 1111"/>
              <a:gd name="T13" fmla="*/ 0 h 1283"/>
            </a:gdLst>
            <a:ahLst/>
            <a:cxnLst>
              <a:cxn ang="0">
                <a:pos x="T0" y="T1"/>
              </a:cxn>
              <a:cxn ang="0">
                <a:pos x="T2" y="T3"/>
              </a:cxn>
              <a:cxn ang="0">
                <a:pos x="T4" y="T5"/>
              </a:cxn>
              <a:cxn ang="0">
                <a:pos x="T6" y="T7"/>
              </a:cxn>
              <a:cxn ang="0">
                <a:pos x="T8" y="T9"/>
              </a:cxn>
              <a:cxn ang="0">
                <a:pos x="T10" y="T11"/>
              </a:cxn>
              <a:cxn ang="0">
                <a:pos x="T12" y="T13"/>
              </a:cxn>
            </a:cxnLst>
            <a:rect l="0" t="0" r="r" b="b"/>
            <a:pathLst>
              <a:path w="1111" h="1283">
                <a:moveTo>
                  <a:pt x="555" y="0"/>
                </a:moveTo>
                <a:lnTo>
                  <a:pt x="0" y="324"/>
                </a:lnTo>
                <a:lnTo>
                  <a:pt x="0" y="966"/>
                </a:lnTo>
                <a:lnTo>
                  <a:pt x="555" y="1283"/>
                </a:lnTo>
                <a:lnTo>
                  <a:pt x="1111" y="966"/>
                </a:lnTo>
                <a:lnTo>
                  <a:pt x="1111" y="324"/>
                </a:lnTo>
                <a:lnTo>
                  <a:pt x="555" y="0"/>
                </a:lnTo>
                <a:close/>
              </a:path>
            </a:pathLst>
          </a:custGeom>
          <a:solidFill>
            <a:srgbClr val="E11B2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5072708" y="4281128"/>
            <a:ext cx="1606549" cy="1856713"/>
          </a:xfrm>
          <a:custGeom>
            <a:avLst/>
            <a:gdLst>
              <a:gd name="T0" fmla="*/ 1111 w 1111"/>
              <a:gd name="T1" fmla="*/ 966 h 1284"/>
              <a:gd name="T2" fmla="*/ 555 w 1111"/>
              <a:gd name="T3" fmla="*/ 1284 h 1284"/>
              <a:gd name="T4" fmla="*/ 0 w 1111"/>
              <a:gd name="T5" fmla="*/ 966 h 1284"/>
              <a:gd name="T6" fmla="*/ 0 w 1111"/>
              <a:gd name="T7" fmla="*/ 325 h 1284"/>
              <a:gd name="T8" fmla="*/ 555 w 1111"/>
              <a:gd name="T9" fmla="*/ 0 h 1284"/>
              <a:gd name="T10" fmla="*/ 1111 w 1111"/>
              <a:gd name="T11" fmla="*/ 325 h 1284"/>
              <a:gd name="T12" fmla="*/ 1111 w 1111"/>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1" h="1284">
                <a:moveTo>
                  <a:pt x="1111" y="966"/>
                </a:moveTo>
                <a:lnTo>
                  <a:pt x="555" y="1284"/>
                </a:lnTo>
                <a:lnTo>
                  <a:pt x="0" y="966"/>
                </a:lnTo>
                <a:lnTo>
                  <a:pt x="0" y="325"/>
                </a:lnTo>
                <a:lnTo>
                  <a:pt x="555" y="0"/>
                </a:lnTo>
                <a:lnTo>
                  <a:pt x="1111" y="325"/>
                </a:lnTo>
                <a:lnTo>
                  <a:pt x="1111" y="966"/>
                </a:lnTo>
                <a:close/>
              </a:path>
            </a:pathLst>
          </a:custGeom>
          <a:solidFill>
            <a:srgbClr val="0083A9"/>
          </a:solidFill>
          <a:ln>
            <a:noFill/>
          </a:ln>
        </p:spPr>
        <p:txBody>
          <a:bodyPr vert="horz" wrap="square" lIns="91440" tIns="45720" rIns="91440" bIns="45720" numCol="1" anchor="t" anchorCtr="0" compatLnSpc="1">
            <a:prstTxWarp prst="textNoShape">
              <a:avLst/>
            </a:prstTxWarp>
          </a:bodyPr>
          <a:lstStyle/>
          <a:p>
            <a:endParaRPr lang="en-US" dirty="0">
              <a:solidFill>
                <a:srgbClr val="FF0000"/>
              </a:solidFill>
            </a:endParaRPr>
          </a:p>
        </p:txBody>
      </p:sp>
      <p:sp>
        <p:nvSpPr>
          <p:cNvPr id="19" name="Freeform 12"/>
          <p:cNvSpPr>
            <a:spLocks/>
          </p:cNvSpPr>
          <p:nvPr/>
        </p:nvSpPr>
        <p:spPr bwMode="auto">
          <a:xfrm>
            <a:off x="5896514" y="2721236"/>
            <a:ext cx="1607995" cy="1856713"/>
          </a:xfrm>
          <a:custGeom>
            <a:avLst/>
            <a:gdLst>
              <a:gd name="T0" fmla="*/ 1112 w 1112"/>
              <a:gd name="T1" fmla="*/ 966 h 1284"/>
              <a:gd name="T2" fmla="*/ 556 w 1112"/>
              <a:gd name="T3" fmla="*/ 1284 h 1284"/>
              <a:gd name="T4" fmla="*/ 0 w 1112"/>
              <a:gd name="T5" fmla="*/ 966 h 1284"/>
              <a:gd name="T6" fmla="*/ 0 w 1112"/>
              <a:gd name="T7" fmla="*/ 324 h 1284"/>
              <a:gd name="T8" fmla="*/ 556 w 1112"/>
              <a:gd name="T9" fmla="*/ 0 h 1284"/>
              <a:gd name="T10" fmla="*/ 1112 w 1112"/>
              <a:gd name="T11" fmla="*/ 324 h 1284"/>
              <a:gd name="T12" fmla="*/ 1112 w 1112"/>
              <a:gd name="T13" fmla="*/ 966 h 1284"/>
            </a:gdLst>
            <a:ahLst/>
            <a:cxnLst>
              <a:cxn ang="0">
                <a:pos x="T0" y="T1"/>
              </a:cxn>
              <a:cxn ang="0">
                <a:pos x="T2" y="T3"/>
              </a:cxn>
              <a:cxn ang="0">
                <a:pos x="T4" y="T5"/>
              </a:cxn>
              <a:cxn ang="0">
                <a:pos x="T6" y="T7"/>
              </a:cxn>
              <a:cxn ang="0">
                <a:pos x="T8" y="T9"/>
              </a:cxn>
              <a:cxn ang="0">
                <a:pos x="T10" y="T11"/>
              </a:cxn>
              <a:cxn ang="0">
                <a:pos x="T12" y="T13"/>
              </a:cxn>
            </a:cxnLst>
            <a:rect l="0" t="0" r="r" b="b"/>
            <a:pathLst>
              <a:path w="1112" h="1284">
                <a:moveTo>
                  <a:pt x="1112" y="966"/>
                </a:moveTo>
                <a:lnTo>
                  <a:pt x="556" y="1284"/>
                </a:lnTo>
                <a:lnTo>
                  <a:pt x="0" y="966"/>
                </a:lnTo>
                <a:lnTo>
                  <a:pt x="0" y="324"/>
                </a:lnTo>
                <a:lnTo>
                  <a:pt x="556" y="0"/>
                </a:lnTo>
                <a:lnTo>
                  <a:pt x="1112" y="324"/>
                </a:lnTo>
                <a:lnTo>
                  <a:pt x="1112" y="966"/>
                </a:lnTo>
                <a:close/>
              </a:path>
            </a:pathLst>
          </a:custGeom>
          <a:solidFill>
            <a:srgbClr val="4D4F5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TextBox 21"/>
          <p:cNvSpPr txBox="1"/>
          <p:nvPr/>
        </p:nvSpPr>
        <p:spPr>
          <a:xfrm>
            <a:off x="5895380" y="3200400"/>
            <a:ext cx="1611696" cy="830997"/>
          </a:xfrm>
          <a:prstGeom prst="rect">
            <a:avLst/>
          </a:prstGeom>
          <a:noFill/>
        </p:spPr>
        <p:txBody>
          <a:bodyPr wrap="square" rtlCol="0">
            <a:spAutoFit/>
          </a:bodyPr>
          <a:lstStyle/>
          <a:p>
            <a:pPr algn="ctr"/>
            <a:r>
              <a:rPr lang="en-US" sz="1600" b="1" dirty="0" smtClean="0">
                <a:solidFill>
                  <a:schemeClr val="bg1"/>
                </a:solidFill>
              </a:rPr>
              <a:t>217% Growth in Weighted Pipeline YoY</a:t>
            </a:r>
            <a:endParaRPr lang="en-US" sz="1600" b="1" dirty="0">
              <a:solidFill>
                <a:schemeClr val="bg1"/>
              </a:solidFill>
            </a:endParaRPr>
          </a:p>
        </p:txBody>
      </p:sp>
      <p:sp>
        <p:nvSpPr>
          <p:cNvPr id="25" name="TextBox 24"/>
          <p:cNvSpPr txBox="1"/>
          <p:nvPr/>
        </p:nvSpPr>
        <p:spPr>
          <a:xfrm>
            <a:off x="5067561" y="4672479"/>
            <a:ext cx="1611696" cy="1077218"/>
          </a:xfrm>
          <a:prstGeom prst="rect">
            <a:avLst/>
          </a:prstGeom>
          <a:noFill/>
        </p:spPr>
        <p:txBody>
          <a:bodyPr wrap="square" rtlCol="0">
            <a:spAutoFit/>
          </a:bodyPr>
          <a:lstStyle/>
          <a:p>
            <a:pPr algn="ctr" eaLnBrk="0" fontAlgn="base" hangingPunct="0">
              <a:spcBef>
                <a:spcPct val="0"/>
              </a:spcBef>
              <a:spcAft>
                <a:spcPct val="0"/>
              </a:spcAft>
            </a:pPr>
            <a:r>
              <a:rPr lang="en-US" sz="1600" b="1" dirty="0" smtClean="0">
                <a:solidFill>
                  <a:schemeClr val="bg1"/>
                </a:solidFill>
              </a:rPr>
              <a:t>Projected 349% Growth In Booked Revenue YoY</a:t>
            </a:r>
            <a:endParaRPr lang="en-US" sz="1600" b="1" dirty="0">
              <a:solidFill>
                <a:schemeClr val="bg1"/>
              </a:solidFill>
            </a:endParaRPr>
          </a:p>
        </p:txBody>
      </p:sp>
      <p:sp>
        <p:nvSpPr>
          <p:cNvPr id="26" name="TextBox 25"/>
          <p:cNvSpPr txBox="1"/>
          <p:nvPr/>
        </p:nvSpPr>
        <p:spPr>
          <a:xfrm>
            <a:off x="5072709" y="1600200"/>
            <a:ext cx="1611696" cy="1107996"/>
          </a:xfrm>
          <a:prstGeom prst="rect">
            <a:avLst/>
          </a:prstGeom>
          <a:noFill/>
        </p:spPr>
        <p:txBody>
          <a:bodyPr wrap="square" rtlCol="0">
            <a:spAutoFit/>
          </a:bodyPr>
          <a:lstStyle/>
          <a:p>
            <a:pPr algn="ctr" eaLnBrk="0" fontAlgn="base" hangingPunct="0">
              <a:spcBef>
                <a:spcPct val="0"/>
              </a:spcBef>
              <a:spcAft>
                <a:spcPct val="0"/>
              </a:spcAft>
            </a:pPr>
            <a:r>
              <a:rPr lang="en-US" sz="1600" b="1" dirty="0" smtClean="0">
                <a:solidFill>
                  <a:schemeClr val="bg1"/>
                </a:solidFill>
              </a:rPr>
              <a:t>Average Deal Size</a:t>
            </a:r>
          </a:p>
          <a:p>
            <a:pPr algn="ctr" eaLnBrk="0" fontAlgn="base" hangingPunct="0">
              <a:spcBef>
                <a:spcPct val="0"/>
              </a:spcBef>
              <a:spcAft>
                <a:spcPct val="0"/>
              </a:spcAft>
            </a:pPr>
            <a:r>
              <a:rPr lang="en-US" sz="1800" b="1" dirty="0" smtClean="0">
                <a:solidFill>
                  <a:schemeClr val="bg1"/>
                </a:solidFill>
              </a:rPr>
              <a:t>$330K </a:t>
            </a:r>
          </a:p>
          <a:p>
            <a:pPr algn="ctr" eaLnBrk="0" fontAlgn="base" hangingPunct="0">
              <a:spcBef>
                <a:spcPct val="0"/>
              </a:spcBef>
              <a:spcAft>
                <a:spcPct val="0"/>
              </a:spcAft>
            </a:pPr>
            <a:r>
              <a:rPr lang="en-US" sz="1600" b="1" dirty="0" smtClean="0">
                <a:solidFill>
                  <a:schemeClr val="bg1"/>
                </a:solidFill>
              </a:rPr>
              <a:t>(New Logo)</a:t>
            </a:r>
            <a:endParaRPr lang="en-US" sz="1600" b="1" dirty="0">
              <a:solidFill>
                <a:schemeClr val="bg1"/>
              </a:solidFill>
            </a:endParaRPr>
          </a:p>
        </p:txBody>
      </p:sp>
    </p:spTree>
    <p:extLst>
      <p:ext uri="{BB962C8B-B14F-4D97-AF65-F5344CB8AC3E}">
        <p14:creationId xmlns:p14="http://schemas.microsoft.com/office/powerpoint/2010/main" val="409318362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p:cNvSpPr/>
          <p:nvPr/>
        </p:nvSpPr>
        <p:spPr>
          <a:xfrm>
            <a:off x="967739" y="5683782"/>
            <a:ext cx="838200" cy="329184"/>
          </a:xfrm>
          <a:prstGeom prst="rect">
            <a:avLst/>
          </a:prstGeom>
          <a:solidFill>
            <a:srgbClr val="3333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3" name="Rectangle 132"/>
          <p:cNvSpPr/>
          <p:nvPr/>
        </p:nvSpPr>
        <p:spPr>
          <a:xfrm>
            <a:off x="967739" y="5363742"/>
            <a:ext cx="1295400" cy="329184"/>
          </a:xfrm>
          <a:prstGeom prst="rect">
            <a:avLst/>
          </a:prstGeom>
          <a:solidFill>
            <a:srgbClr val="003F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6" name="Rectangle 135"/>
          <p:cNvSpPr/>
          <p:nvPr/>
        </p:nvSpPr>
        <p:spPr>
          <a:xfrm>
            <a:off x="967739" y="5043702"/>
            <a:ext cx="3276600" cy="329184"/>
          </a:xfrm>
          <a:prstGeom prst="rect">
            <a:avLst/>
          </a:prstGeom>
          <a:solidFill>
            <a:srgbClr val="0083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9" name="Rectangle 138"/>
          <p:cNvSpPr/>
          <p:nvPr/>
        </p:nvSpPr>
        <p:spPr>
          <a:xfrm>
            <a:off x="967739" y="4723662"/>
            <a:ext cx="3276600" cy="329184"/>
          </a:xfrm>
          <a:prstGeom prst="rect">
            <a:avLst/>
          </a:prstGeom>
          <a:solidFill>
            <a:srgbClr val="5EB6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142" name="Straight Connector 141"/>
          <p:cNvCxnSpPr/>
          <p:nvPr/>
        </p:nvCxnSpPr>
        <p:spPr>
          <a:xfrm>
            <a:off x="5257800" y="4267200"/>
            <a:ext cx="0" cy="1905000"/>
          </a:xfrm>
          <a:prstGeom prst="line">
            <a:avLst/>
          </a:prstGeom>
          <a:ln cap="rnd">
            <a:solidFill>
              <a:schemeClr val="tx2"/>
            </a:solidFill>
            <a:prstDash val="sysDot"/>
          </a:ln>
        </p:spPr>
        <p:style>
          <a:lnRef idx="2">
            <a:schemeClr val="accent1"/>
          </a:lnRef>
          <a:fillRef idx="0">
            <a:schemeClr val="accent1"/>
          </a:fillRef>
          <a:effectRef idx="1">
            <a:schemeClr val="accent1"/>
          </a:effectRef>
          <a:fontRef idx="minor">
            <a:schemeClr val="tx1"/>
          </a:fontRef>
        </p:style>
      </p:cxnSp>
      <p:sp>
        <p:nvSpPr>
          <p:cNvPr id="146" name="Rectangle 145"/>
          <p:cNvSpPr/>
          <p:nvPr/>
        </p:nvSpPr>
        <p:spPr>
          <a:xfrm>
            <a:off x="5257800" y="5690616"/>
            <a:ext cx="2209800" cy="329184"/>
          </a:xfrm>
          <a:prstGeom prst="rect">
            <a:avLst/>
          </a:prstGeom>
          <a:solidFill>
            <a:srgbClr val="3333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9" name="Rectangle 148"/>
          <p:cNvSpPr/>
          <p:nvPr/>
        </p:nvSpPr>
        <p:spPr>
          <a:xfrm>
            <a:off x="5257800" y="5370576"/>
            <a:ext cx="3048000" cy="329184"/>
          </a:xfrm>
          <a:prstGeom prst="rect">
            <a:avLst/>
          </a:prstGeom>
          <a:solidFill>
            <a:srgbClr val="003F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2" name="Rectangle 151"/>
          <p:cNvSpPr/>
          <p:nvPr/>
        </p:nvSpPr>
        <p:spPr>
          <a:xfrm>
            <a:off x="5257800" y="5050536"/>
            <a:ext cx="3276600" cy="329184"/>
          </a:xfrm>
          <a:prstGeom prst="rect">
            <a:avLst/>
          </a:prstGeom>
          <a:solidFill>
            <a:srgbClr val="0083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5" name="Rectangle 154"/>
          <p:cNvSpPr/>
          <p:nvPr/>
        </p:nvSpPr>
        <p:spPr>
          <a:xfrm>
            <a:off x="5257800" y="4730496"/>
            <a:ext cx="3276600" cy="329184"/>
          </a:xfrm>
          <a:prstGeom prst="rect">
            <a:avLst/>
          </a:prstGeom>
          <a:solidFill>
            <a:srgbClr val="5EB6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 name="Title 4"/>
          <p:cNvSpPr>
            <a:spLocks noGrp="1"/>
          </p:cNvSpPr>
          <p:nvPr>
            <p:ph type="title"/>
          </p:nvPr>
        </p:nvSpPr>
        <p:spPr>
          <a:xfrm>
            <a:off x="457199" y="304800"/>
            <a:ext cx="8442251" cy="520700"/>
          </a:xfrm>
        </p:spPr>
        <p:txBody>
          <a:bodyPr/>
          <a:lstStyle/>
          <a:p>
            <a:r>
              <a:rPr lang="en-US" sz="2000" dirty="0" smtClean="0"/>
              <a:t>Overall, Aon Exchange Adoption Is Consistently Growing:</a:t>
            </a:r>
            <a:br>
              <a:rPr lang="en-US" sz="2000" dirty="0" smtClean="0"/>
            </a:br>
            <a:r>
              <a:rPr lang="en-US" dirty="0" smtClean="0"/>
              <a:t>Data includes both LM and MMX Data (MMX is fastest growing segment)</a:t>
            </a:r>
            <a:endParaRPr lang="en-US" sz="2000" dirty="0"/>
          </a:p>
        </p:txBody>
      </p:sp>
      <p:grpSp>
        <p:nvGrpSpPr>
          <p:cNvPr id="2" name="Group 1"/>
          <p:cNvGrpSpPr/>
          <p:nvPr/>
        </p:nvGrpSpPr>
        <p:grpSpPr>
          <a:xfrm>
            <a:off x="5739866" y="1237196"/>
            <a:ext cx="2274277" cy="381000"/>
            <a:chOff x="1981200" y="1143000"/>
            <a:chExt cx="2274277" cy="381000"/>
          </a:xfrm>
        </p:grpSpPr>
        <p:sp>
          <p:nvSpPr>
            <p:cNvPr id="41" name="TextBox 40"/>
            <p:cNvSpPr txBox="1"/>
            <p:nvPr/>
          </p:nvSpPr>
          <p:spPr>
            <a:xfrm>
              <a:off x="1981200" y="1173778"/>
              <a:ext cx="1630922" cy="338554"/>
            </a:xfrm>
            <a:prstGeom prst="rect">
              <a:avLst/>
            </a:prstGeom>
            <a:noFill/>
          </p:spPr>
          <p:txBody>
            <a:bodyPr wrap="square" lIns="0" rtlCol="0">
              <a:spAutoFit/>
            </a:bodyPr>
            <a:lstStyle/>
            <a:p>
              <a:pPr algn="r" eaLnBrk="0" fontAlgn="base" hangingPunct="0">
                <a:spcBef>
                  <a:spcPct val="0"/>
                </a:spcBef>
                <a:spcAft>
                  <a:spcPct val="0"/>
                </a:spcAft>
              </a:pPr>
              <a:r>
                <a:rPr lang="en-US" sz="1600" b="1" dirty="0">
                  <a:solidFill>
                    <a:srgbClr val="000000"/>
                  </a:solidFill>
                </a:rPr>
                <a:t>Employers</a:t>
              </a:r>
            </a:p>
          </p:txBody>
        </p:sp>
        <p:pic>
          <p:nvPicPr>
            <p:cNvPr id="69" name="Picture 68" descr="employers.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143000"/>
              <a:ext cx="521677" cy="381000"/>
            </a:xfrm>
            <a:prstGeom prst="rect">
              <a:avLst/>
            </a:prstGeom>
          </p:spPr>
        </p:pic>
      </p:grpSp>
      <p:cxnSp>
        <p:nvCxnSpPr>
          <p:cNvPr id="76" name="Straight Connector 75"/>
          <p:cNvCxnSpPr/>
          <p:nvPr/>
        </p:nvCxnSpPr>
        <p:spPr>
          <a:xfrm>
            <a:off x="1876400" y="1622639"/>
            <a:ext cx="0" cy="1905000"/>
          </a:xfrm>
          <a:prstGeom prst="line">
            <a:avLst/>
          </a:prstGeom>
          <a:ln cap="rnd">
            <a:solidFill>
              <a:schemeClr val="tx2"/>
            </a:solidFill>
            <a:prstDash val="sysDot"/>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1190600" y="3052022"/>
            <a:ext cx="650752" cy="276999"/>
          </a:xfrm>
          <a:prstGeom prst="rect">
            <a:avLst/>
          </a:prstGeom>
          <a:noFill/>
        </p:spPr>
        <p:txBody>
          <a:bodyPr wrap="square" rtlCol="0">
            <a:spAutoFit/>
          </a:bodyPr>
          <a:lstStyle/>
          <a:p>
            <a:pPr algn="r"/>
            <a:r>
              <a:rPr lang="en-US" sz="1200" b="1" dirty="0">
                <a:solidFill>
                  <a:srgbClr val="333333"/>
                </a:solidFill>
                <a:cs typeface="Arial" pitchFamily="34" charset="0"/>
              </a:rPr>
              <a:t>2014</a:t>
            </a:r>
          </a:p>
        </p:txBody>
      </p:sp>
      <p:sp>
        <p:nvSpPr>
          <p:cNvPr id="79" name="Rectangle 78"/>
          <p:cNvSpPr/>
          <p:nvPr/>
        </p:nvSpPr>
        <p:spPr>
          <a:xfrm>
            <a:off x="1876400" y="3033734"/>
            <a:ext cx="762000" cy="329184"/>
          </a:xfrm>
          <a:prstGeom prst="rect">
            <a:avLst/>
          </a:prstGeom>
          <a:solidFill>
            <a:srgbClr val="3333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0" name="TextBox 79"/>
          <p:cNvSpPr txBox="1"/>
          <p:nvPr/>
        </p:nvSpPr>
        <p:spPr>
          <a:xfrm>
            <a:off x="1891640" y="3024590"/>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18</a:t>
            </a:r>
          </a:p>
        </p:txBody>
      </p:sp>
      <p:sp>
        <p:nvSpPr>
          <p:cNvPr id="81" name="TextBox 80"/>
          <p:cNvSpPr txBox="1"/>
          <p:nvPr/>
        </p:nvSpPr>
        <p:spPr>
          <a:xfrm>
            <a:off x="1190600" y="2728934"/>
            <a:ext cx="650752" cy="276999"/>
          </a:xfrm>
          <a:prstGeom prst="rect">
            <a:avLst/>
          </a:prstGeom>
          <a:noFill/>
        </p:spPr>
        <p:txBody>
          <a:bodyPr wrap="square" rtlCol="0">
            <a:spAutoFit/>
          </a:bodyPr>
          <a:lstStyle/>
          <a:p>
            <a:pPr algn="r"/>
            <a:r>
              <a:rPr lang="en-US" sz="1200" b="1" dirty="0">
                <a:solidFill>
                  <a:srgbClr val="003F72"/>
                </a:solidFill>
                <a:cs typeface="Arial" pitchFamily="34" charset="0"/>
              </a:rPr>
              <a:t>2015</a:t>
            </a:r>
          </a:p>
        </p:txBody>
      </p:sp>
      <p:sp>
        <p:nvSpPr>
          <p:cNvPr id="82" name="Rectangle 81"/>
          <p:cNvSpPr/>
          <p:nvPr/>
        </p:nvSpPr>
        <p:spPr>
          <a:xfrm>
            <a:off x="1876400" y="2713694"/>
            <a:ext cx="1463040" cy="329184"/>
          </a:xfrm>
          <a:prstGeom prst="rect">
            <a:avLst/>
          </a:prstGeom>
          <a:solidFill>
            <a:srgbClr val="003F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3" name="TextBox 82"/>
          <p:cNvSpPr txBox="1"/>
          <p:nvPr/>
        </p:nvSpPr>
        <p:spPr>
          <a:xfrm>
            <a:off x="1891640" y="2695775"/>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33</a:t>
            </a:r>
          </a:p>
        </p:txBody>
      </p:sp>
      <p:sp>
        <p:nvSpPr>
          <p:cNvPr id="87" name="TextBox 86"/>
          <p:cNvSpPr txBox="1"/>
          <p:nvPr/>
        </p:nvSpPr>
        <p:spPr>
          <a:xfrm>
            <a:off x="1190600" y="2424134"/>
            <a:ext cx="650752" cy="276999"/>
          </a:xfrm>
          <a:prstGeom prst="rect">
            <a:avLst/>
          </a:prstGeom>
          <a:noFill/>
        </p:spPr>
        <p:txBody>
          <a:bodyPr wrap="square" rtlCol="0">
            <a:spAutoFit/>
          </a:bodyPr>
          <a:lstStyle/>
          <a:p>
            <a:pPr algn="r"/>
            <a:r>
              <a:rPr lang="en-US" sz="1200" b="1" dirty="0">
                <a:solidFill>
                  <a:srgbClr val="0083A9"/>
                </a:solidFill>
                <a:cs typeface="Arial" pitchFamily="34" charset="0"/>
              </a:rPr>
              <a:t>2016</a:t>
            </a:r>
          </a:p>
        </p:txBody>
      </p:sp>
      <p:sp>
        <p:nvSpPr>
          <p:cNvPr id="88" name="Rectangle 87"/>
          <p:cNvSpPr/>
          <p:nvPr/>
        </p:nvSpPr>
        <p:spPr>
          <a:xfrm>
            <a:off x="1876400" y="2393654"/>
            <a:ext cx="2468880" cy="329184"/>
          </a:xfrm>
          <a:prstGeom prst="rect">
            <a:avLst/>
          </a:prstGeom>
          <a:solidFill>
            <a:srgbClr val="0083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9" name="TextBox 88"/>
          <p:cNvSpPr txBox="1"/>
          <p:nvPr/>
        </p:nvSpPr>
        <p:spPr>
          <a:xfrm>
            <a:off x="1891640" y="2390975"/>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55</a:t>
            </a:r>
          </a:p>
        </p:txBody>
      </p:sp>
      <p:sp>
        <p:nvSpPr>
          <p:cNvPr id="90" name="TextBox 89"/>
          <p:cNvSpPr txBox="1"/>
          <p:nvPr/>
        </p:nvSpPr>
        <p:spPr>
          <a:xfrm>
            <a:off x="1190600" y="2119334"/>
            <a:ext cx="650752" cy="276999"/>
          </a:xfrm>
          <a:prstGeom prst="rect">
            <a:avLst/>
          </a:prstGeom>
          <a:noFill/>
        </p:spPr>
        <p:txBody>
          <a:bodyPr wrap="square" rtlCol="0">
            <a:spAutoFit/>
          </a:bodyPr>
          <a:lstStyle/>
          <a:p>
            <a:pPr algn="r"/>
            <a:r>
              <a:rPr lang="en-US" sz="1200" b="1" dirty="0">
                <a:solidFill>
                  <a:srgbClr val="5EB6E4"/>
                </a:solidFill>
                <a:cs typeface="Arial" pitchFamily="34" charset="0"/>
              </a:rPr>
              <a:t>2017</a:t>
            </a:r>
          </a:p>
        </p:txBody>
      </p:sp>
      <p:sp>
        <p:nvSpPr>
          <p:cNvPr id="91" name="Rectangle 90"/>
          <p:cNvSpPr/>
          <p:nvPr/>
        </p:nvSpPr>
        <p:spPr>
          <a:xfrm>
            <a:off x="1876400" y="2073614"/>
            <a:ext cx="3749040" cy="329184"/>
          </a:xfrm>
          <a:prstGeom prst="rect">
            <a:avLst/>
          </a:prstGeom>
          <a:solidFill>
            <a:srgbClr val="5EB6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2" name="TextBox 91"/>
          <p:cNvSpPr txBox="1"/>
          <p:nvPr/>
        </p:nvSpPr>
        <p:spPr>
          <a:xfrm>
            <a:off x="1891640" y="2073614"/>
            <a:ext cx="5943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75</a:t>
            </a:r>
          </a:p>
        </p:txBody>
      </p:sp>
      <p:cxnSp>
        <p:nvCxnSpPr>
          <p:cNvPr id="126" name="Straight Connector 125"/>
          <p:cNvCxnSpPr/>
          <p:nvPr/>
        </p:nvCxnSpPr>
        <p:spPr>
          <a:xfrm>
            <a:off x="967739" y="4266462"/>
            <a:ext cx="0" cy="1905000"/>
          </a:xfrm>
          <a:prstGeom prst="line">
            <a:avLst/>
          </a:prstGeom>
          <a:ln cap="rnd">
            <a:solidFill>
              <a:schemeClr val="tx2"/>
            </a:solidFill>
            <a:prstDash val="sysDot"/>
          </a:ln>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982979" y="5674638"/>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7</a:t>
            </a:r>
          </a:p>
        </p:txBody>
      </p:sp>
      <p:sp>
        <p:nvSpPr>
          <p:cNvPr id="134" name="TextBox 133"/>
          <p:cNvSpPr txBox="1"/>
          <p:nvPr/>
        </p:nvSpPr>
        <p:spPr>
          <a:xfrm>
            <a:off x="982979" y="5345823"/>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13</a:t>
            </a:r>
          </a:p>
        </p:txBody>
      </p:sp>
      <p:sp>
        <p:nvSpPr>
          <p:cNvPr id="137" name="TextBox 136"/>
          <p:cNvSpPr txBox="1"/>
          <p:nvPr/>
        </p:nvSpPr>
        <p:spPr>
          <a:xfrm>
            <a:off x="982979" y="5041023"/>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22</a:t>
            </a:r>
          </a:p>
        </p:txBody>
      </p:sp>
      <p:sp>
        <p:nvSpPr>
          <p:cNvPr id="129" name="TextBox 128"/>
          <p:cNvSpPr txBox="1"/>
          <p:nvPr/>
        </p:nvSpPr>
        <p:spPr>
          <a:xfrm>
            <a:off x="281939" y="5702070"/>
            <a:ext cx="650752" cy="276999"/>
          </a:xfrm>
          <a:prstGeom prst="rect">
            <a:avLst/>
          </a:prstGeom>
          <a:noFill/>
        </p:spPr>
        <p:txBody>
          <a:bodyPr wrap="square" rtlCol="0">
            <a:spAutoFit/>
          </a:bodyPr>
          <a:lstStyle/>
          <a:p>
            <a:pPr algn="r"/>
            <a:r>
              <a:rPr lang="en-US" sz="1200" b="1" dirty="0">
                <a:solidFill>
                  <a:srgbClr val="333333"/>
                </a:solidFill>
                <a:cs typeface="Arial" pitchFamily="34" charset="0"/>
              </a:rPr>
              <a:t>2014</a:t>
            </a:r>
          </a:p>
        </p:txBody>
      </p:sp>
      <p:sp>
        <p:nvSpPr>
          <p:cNvPr id="132" name="TextBox 131"/>
          <p:cNvSpPr txBox="1"/>
          <p:nvPr/>
        </p:nvSpPr>
        <p:spPr>
          <a:xfrm>
            <a:off x="281939" y="5378982"/>
            <a:ext cx="650752" cy="276999"/>
          </a:xfrm>
          <a:prstGeom prst="rect">
            <a:avLst/>
          </a:prstGeom>
          <a:noFill/>
        </p:spPr>
        <p:txBody>
          <a:bodyPr wrap="square" rtlCol="0">
            <a:spAutoFit/>
          </a:bodyPr>
          <a:lstStyle/>
          <a:p>
            <a:pPr algn="r"/>
            <a:r>
              <a:rPr lang="en-US" sz="1200" b="1" dirty="0">
                <a:solidFill>
                  <a:srgbClr val="003F72"/>
                </a:solidFill>
                <a:cs typeface="Arial" pitchFamily="34" charset="0"/>
              </a:rPr>
              <a:t>2015</a:t>
            </a:r>
          </a:p>
        </p:txBody>
      </p:sp>
      <p:sp>
        <p:nvSpPr>
          <p:cNvPr id="135" name="TextBox 134"/>
          <p:cNvSpPr txBox="1"/>
          <p:nvPr/>
        </p:nvSpPr>
        <p:spPr>
          <a:xfrm>
            <a:off x="281939" y="5074182"/>
            <a:ext cx="650752" cy="276999"/>
          </a:xfrm>
          <a:prstGeom prst="rect">
            <a:avLst/>
          </a:prstGeom>
          <a:noFill/>
        </p:spPr>
        <p:txBody>
          <a:bodyPr wrap="square" rtlCol="0">
            <a:spAutoFit/>
          </a:bodyPr>
          <a:lstStyle/>
          <a:p>
            <a:pPr algn="r"/>
            <a:r>
              <a:rPr lang="en-US" sz="1200" b="1" dirty="0">
                <a:solidFill>
                  <a:srgbClr val="0083A9"/>
                </a:solidFill>
                <a:cs typeface="Arial" pitchFamily="34" charset="0"/>
              </a:rPr>
              <a:t>2016</a:t>
            </a:r>
          </a:p>
        </p:txBody>
      </p:sp>
      <p:sp>
        <p:nvSpPr>
          <p:cNvPr id="138" name="TextBox 137"/>
          <p:cNvSpPr txBox="1"/>
          <p:nvPr/>
        </p:nvSpPr>
        <p:spPr>
          <a:xfrm>
            <a:off x="281939" y="4769382"/>
            <a:ext cx="650752" cy="276999"/>
          </a:xfrm>
          <a:prstGeom prst="rect">
            <a:avLst/>
          </a:prstGeom>
          <a:noFill/>
        </p:spPr>
        <p:txBody>
          <a:bodyPr wrap="square" rtlCol="0">
            <a:spAutoFit/>
          </a:bodyPr>
          <a:lstStyle/>
          <a:p>
            <a:pPr algn="r"/>
            <a:r>
              <a:rPr lang="en-US" sz="1200" b="1" dirty="0">
                <a:solidFill>
                  <a:srgbClr val="5EB6E4"/>
                </a:solidFill>
                <a:cs typeface="Arial" pitchFamily="34" charset="0"/>
              </a:rPr>
              <a:t>2017</a:t>
            </a:r>
          </a:p>
        </p:txBody>
      </p:sp>
      <p:sp>
        <p:nvSpPr>
          <p:cNvPr id="140" name="TextBox 139"/>
          <p:cNvSpPr txBox="1"/>
          <p:nvPr/>
        </p:nvSpPr>
        <p:spPr>
          <a:xfrm>
            <a:off x="982979" y="4723662"/>
            <a:ext cx="5943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22</a:t>
            </a:r>
          </a:p>
        </p:txBody>
      </p:sp>
      <p:sp>
        <p:nvSpPr>
          <p:cNvPr id="147" name="TextBox 146"/>
          <p:cNvSpPr txBox="1"/>
          <p:nvPr/>
        </p:nvSpPr>
        <p:spPr>
          <a:xfrm>
            <a:off x="5273040" y="5681472"/>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20</a:t>
            </a:r>
          </a:p>
        </p:txBody>
      </p:sp>
      <p:sp>
        <p:nvSpPr>
          <p:cNvPr id="150" name="TextBox 149"/>
          <p:cNvSpPr txBox="1"/>
          <p:nvPr/>
        </p:nvSpPr>
        <p:spPr>
          <a:xfrm>
            <a:off x="5273040" y="5352657"/>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30</a:t>
            </a:r>
          </a:p>
        </p:txBody>
      </p:sp>
      <p:sp>
        <p:nvSpPr>
          <p:cNvPr id="153" name="TextBox 152"/>
          <p:cNvSpPr txBox="1"/>
          <p:nvPr/>
        </p:nvSpPr>
        <p:spPr>
          <a:xfrm>
            <a:off x="5273040" y="5047857"/>
            <a:ext cx="5181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&gt;30</a:t>
            </a:r>
          </a:p>
        </p:txBody>
      </p:sp>
      <p:sp>
        <p:nvSpPr>
          <p:cNvPr id="145" name="TextBox 144"/>
          <p:cNvSpPr txBox="1"/>
          <p:nvPr/>
        </p:nvSpPr>
        <p:spPr>
          <a:xfrm>
            <a:off x="4572000" y="5708904"/>
            <a:ext cx="650752" cy="276999"/>
          </a:xfrm>
          <a:prstGeom prst="rect">
            <a:avLst/>
          </a:prstGeom>
          <a:noFill/>
        </p:spPr>
        <p:txBody>
          <a:bodyPr wrap="square" rtlCol="0">
            <a:spAutoFit/>
          </a:bodyPr>
          <a:lstStyle/>
          <a:p>
            <a:pPr algn="r"/>
            <a:r>
              <a:rPr lang="en-US" sz="1200" b="1" dirty="0">
                <a:solidFill>
                  <a:srgbClr val="333333"/>
                </a:solidFill>
                <a:cs typeface="Arial" pitchFamily="34" charset="0"/>
              </a:rPr>
              <a:t>2014</a:t>
            </a:r>
          </a:p>
        </p:txBody>
      </p:sp>
      <p:sp>
        <p:nvSpPr>
          <p:cNvPr id="148" name="TextBox 147"/>
          <p:cNvSpPr txBox="1"/>
          <p:nvPr/>
        </p:nvSpPr>
        <p:spPr>
          <a:xfrm>
            <a:off x="4572000" y="5385816"/>
            <a:ext cx="650752" cy="276999"/>
          </a:xfrm>
          <a:prstGeom prst="rect">
            <a:avLst/>
          </a:prstGeom>
          <a:noFill/>
        </p:spPr>
        <p:txBody>
          <a:bodyPr wrap="square" rtlCol="0">
            <a:spAutoFit/>
          </a:bodyPr>
          <a:lstStyle/>
          <a:p>
            <a:pPr algn="r"/>
            <a:r>
              <a:rPr lang="en-US" sz="1200" b="1" dirty="0">
                <a:solidFill>
                  <a:srgbClr val="003F72"/>
                </a:solidFill>
                <a:cs typeface="Arial" pitchFamily="34" charset="0"/>
              </a:rPr>
              <a:t>2015</a:t>
            </a:r>
          </a:p>
        </p:txBody>
      </p:sp>
      <p:sp>
        <p:nvSpPr>
          <p:cNvPr id="151" name="TextBox 150"/>
          <p:cNvSpPr txBox="1"/>
          <p:nvPr/>
        </p:nvSpPr>
        <p:spPr>
          <a:xfrm>
            <a:off x="4572000" y="5081016"/>
            <a:ext cx="650752" cy="276999"/>
          </a:xfrm>
          <a:prstGeom prst="rect">
            <a:avLst/>
          </a:prstGeom>
          <a:noFill/>
        </p:spPr>
        <p:txBody>
          <a:bodyPr wrap="square" rtlCol="0">
            <a:spAutoFit/>
          </a:bodyPr>
          <a:lstStyle/>
          <a:p>
            <a:pPr algn="r"/>
            <a:r>
              <a:rPr lang="en-US" sz="1200" b="1" dirty="0">
                <a:solidFill>
                  <a:srgbClr val="0083A9"/>
                </a:solidFill>
                <a:cs typeface="Arial" pitchFamily="34" charset="0"/>
              </a:rPr>
              <a:t>2016</a:t>
            </a:r>
          </a:p>
        </p:txBody>
      </p:sp>
      <p:sp>
        <p:nvSpPr>
          <p:cNvPr id="154" name="TextBox 153"/>
          <p:cNvSpPr txBox="1"/>
          <p:nvPr/>
        </p:nvSpPr>
        <p:spPr>
          <a:xfrm>
            <a:off x="4572000" y="4776216"/>
            <a:ext cx="650752" cy="276999"/>
          </a:xfrm>
          <a:prstGeom prst="rect">
            <a:avLst/>
          </a:prstGeom>
          <a:noFill/>
        </p:spPr>
        <p:txBody>
          <a:bodyPr wrap="square" rtlCol="0">
            <a:spAutoFit/>
          </a:bodyPr>
          <a:lstStyle/>
          <a:p>
            <a:pPr algn="r"/>
            <a:r>
              <a:rPr lang="en-US" sz="1200" b="1" dirty="0">
                <a:solidFill>
                  <a:srgbClr val="5EB6E4"/>
                </a:solidFill>
                <a:cs typeface="Arial" pitchFamily="34" charset="0"/>
              </a:rPr>
              <a:t>2017</a:t>
            </a:r>
          </a:p>
        </p:txBody>
      </p:sp>
      <p:sp>
        <p:nvSpPr>
          <p:cNvPr id="156" name="TextBox 155"/>
          <p:cNvSpPr txBox="1"/>
          <p:nvPr/>
        </p:nvSpPr>
        <p:spPr>
          <a:xfrm>
            <a:off x="5273040" y="4730496"/>
            <a:ext cx="5943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&gt;30</a:t>
            </a:r>
          </a:p>
        </p:txBody>
      </p:sp>
      <p:cxnSp>
        <p:nvCxnSpPr>
          <p:cNvPr id="13" name="Straight Connector 12"/>
          <p:cNvCxnSpPr/>
          <p:nvPr/>
        </p:nvCxnSpPr>
        <p:spPr>
          <a:xfrm>
            <a:off x="4571999" y="3810000"/>
            <a:ext cx="2" cy="2514600"/>
          </a:xfrm>
          <a:prstGeom prst="line">
            <a:avLst/>
          </a:prstGeom>
          <a:ln w="19050" cap="rnd">
            <a:solidFill>
              <a:schemeClr val="bg2"/>
            </a:solidFill>
            <a:prstDash val="sysDot"/>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81000" y="3733800"/>
            <a:ext cx="8305800" cy="0"/>
          </a:xfrm>
          <a:prstGeom prst="line">
            <a:avLst/>
          </a:prstGeom>
          <a:ln w="19050" cap="rnd">
            <a:solidFill>
              <a:schemeClr val="bg2"/>
            </a:solidFill>
            <a:prstDash val="sysDot"/>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6446278" y="3810000"/>
            <a:ext cx="2124408" cy="457200"/>
            <a:chOff x="6446278" y="3810000"/>
            <a:chExt cx="2124408" cy="457200"/>
          </a:xfrm>
        </p:grpSpPr>
        <p:sp>
          <p:nvSpPr>
            <p:cNvPr id="42" name="TextBox 41"/>
            <p:cNvSpPr txBox="1"/>
            <p:nvPr/>
          </p:nvSpPr>
          <p:spPr>
            <a:xfrm>
              <a:off x="6446278" y="3928646"/>
              <a:ext cx="1630922" cy="338554"/>
            </a:xfrm>
            <a:prstGeom prst="rect">
              <a:avLst/>
            </a:prstGeom>
            <a:noFill/>
          </p:spPr>
          <p:txBody>
            <a:bodyPr wrap="square" lIns="0" rtlCol="0">
              <a:spAutoFit/>
            </a:bodyPr>
            <a:lstStyle/>
            <a:p>
              <a:pPr algn="r" eaLnBrk="0" fontAlgn="base" hangingPunct="0">
                <a:spcBef>
                  <a:spcPct val="0"/>
                </a:spcBef>
                <a:spcAft>
                  <a:spcPct val="0"/>
                </a:spcAft>
              </a:pPr>
              <a:r>
                <a:rPr lang="en-US" sz="1600" b="1" dirty="0">
                  <a:solidFill>
                    <a:srgbClr val="000000"/>
                  </a:solidFill>
                </a:rPr>
                <a:t>Carriers</a:t>
              </a:r>
            </a:p>
          </p:txBody>
        </p:sp>
        <p:pic>
          <p:nvPicPr>
            <p:cNvPr id="157" name="Picture 156" descr="carrier.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0" y="3810000"/>
              <a:ext cx="493486" cy="457200"/>
            </a:xfrm>
            <a:prstGeom prst="rect">
              <a:avLst/>
            </a:prstGeom>
          </p:spPr>
        </p:pic>
      </p:grpSp>
      <p:grpSp>
        <p:nvGrpSpPr>
          <p:cNvPr id="4" name="Group 3"/>
          <p:cNvGrpSpPr/>
          <p:nvPr/>
        </p:nvGrpSpPr>
        <p:grpSpPr>
          <a:xfrm>
            <a:off x="1828800" y="3810000"/>
            <a:ext cx="2400300" cy="457200"/>
            <a:chOff x="1828800" y="3810000"/>
            <a:chExt cx="2400300" cy="457200"/>
          </a:xfrm>
        </p:grpSpPr>
        <p:sp>
          <p:nvSpPr>
            <p:cNvPr id="44" name="TextBox 43"/>
            <p:cNvSpPr txBox="1"/>
            <p:nvPr/>
          </p:nvSpPr>
          <p:spPr>
            <a:xfrm>
              <a:off x="1828800" y="3928646"/>
              <a:ext cx="1630922" cy="338554"/>
            </a:xfrm>
            <a:prstGeom prst="rect">
              <a:avLst/>
            </a:prstGeom>
            <a:noFill/>
          </p:spPr>
          <p:txBody>
            <a:bodyPr wrap="square" lIns="0" rtlCol="0">
              <a:spAutoFit/>
            </a:bodyPr>
            <a:lstStyle/>
            <a:p>
              <a:pPr algn="r" eaLnBrk="0" fontAlgn="base" hangingPunct="0">
                <a:spcBef>
                  <a:spcPct val="0"/>
                </a:spcBef>
                <a:spcAft>
                  <a:spcPct val="0"/>
                </a:spcAft>
              </a:pPr>
              <a:r>
                <a:rPr lang="en-US" sz="1600" b="1" dirty="0">
                  <a:solidFill>
                    <a:srgbClr val="000000"/>
                  </a:solidFill>
                </a:rPr>
                <a:t>Industries</a:t>
              </a:r>
            </a:p>
          </p:txBody>
        </p:sp>
        <p:pic>
          <p:nvPicPr>
            <p:cNvPr id="23" name="Picture 22" descr="industry.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3810000"/>
              <a:ext cx="723900" cy="455488"/>
            </a:xfrm>
            <a:prstGeom prst="rect">
              <a:avLst/>
            </a:prstGeom>
          </p:spPr>
        </p:pic>
      </p:grpSp>
      <p:sp>
        <p:nvSpPr>
          <p:cNvPr id="86" name="TextBox 85"/>
          <p:cNvSpPr txBox="1"/>
          <p:nvPr/>
        </p:nvSpPr>
        <p:spPr>
          <a:xfrm>
            <a:off x="1190600" y="1796375"/>
            <a:ext cx="650752" cy="276999"/>
          </a:xfrm>
          <a:prstGeom prst="rect">
            <a:avLst/>
          </a:prstGeom>
          <a:noFill/>
        </p:spPr>
        <p:txBody>
          <a:bodyPr wrap="square" rtlCol="0">
            <a:spAutoFit/>
          </a:bodyPr>
          <a:lstStyle/>
          <a:p>
            <a:pPr algn="r"/>
            <a:r>
              <a:rPr lang="en-US" sz="1200" b="1" dirty="0">
                <a:solidFill>
                  <a:srgbClr val="0039A6"/>
                </a:solidFill>
                <a:cs typeface="Arial" pitchFamily="34" charset="0"/>
              </a:rPr>
              <a:t>2018</a:t>
            </a:r>
          </a:p>
        </p:txBody>
      </p:sp>
      <p:sp>
        <p:nvSpPr>
          <p:cNvPr id="93" name="Rectangle 92"/>
          <p:cNvSpPr/>
          <p:nvPr/>
        </p:nvSpPr>
        <p:spPr>
          <a:xfrm>
            <a:off x="1876400" y="1750655"/>
            <a:ext cx="4754880" cy="329184"/>
          </a:xfrm>
          <a:prstGeom prst="rect">
            <a:avLst/>
          </a:prstGeom>
          <a:solidFill>
            <a:srgbClr val="0039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4" name="TextBox 93"/>
          <p:cNvSpPr txBox="1"/>
          <p:nvPr/>
        </p:nvSpPr>
        <p:spPr>
          <a:xfrm>
            <a:off x="1891640" y="1750655"/>
            <a:ext cx="594360" cy="323165"/>
          </a:xfrm>
          <a:prstGeom prst="rect">
            <a:avLst/>
          </a:prstGeom>
          <a:noFill/>
        </p:spPr>
        <p:txBody>
          <a:bodyPr wrap="square" rtlCol="0">
            <a:spAutoFit/>
          </a:bodyPr>
          <a:lstStyle/>
          <a:p>
            <a:pPr eaLnBrk="0" fontAlgn="base" hangingPunct="0">
              <a:spcBef>
                <a:spcPct val="0"/>
              </a:spcBef>
              <a:spcAft>
                <a:spcPct val="0"/>
              </a:spcAft>
            </a:pPr>
            <a:r>
              <a:rPr lang="en-US" sz="1500" b="1" dirty="0" smtClean="0">
                <a:solidFill>
                  <a:srgbClr val="FFFFFF"/>
                </a:solidFill>
              </a:rPr>
              <a:t>92</a:t>
            </a:r>
            <a:endParaRPr lang="en-US" sz="1500" b="1" dirty="0">
              <a:solidFill>
                <a:srgbClr val="FFFFFF"/>
              </a:solidFill>
            </a:endParaRPr>
          </a:p>
        </p:txBody>
      </p:sp>
      <p:sp>
        <p:nvSpPr>
          <p:cNvPr id="95" name="Rectangle 94"/>
          <p:cNvSpPr/>
          <p:nvPr/>
        </p:nvSpPr>
        <p:spPr>
          <a:xfrm>
            <a:off x="967739" y="4407700"/>
            <a:ext cx="3383280" cy="329184"/>
          </a:xfrm>
          <a:prstGeom prst="rect">
            <a:avLst/>
          </a:prstGeom>
          <a:solidFill>
            <a:srgbClr val="0039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6" name="TextBox 95"/>
          <p:cNvSpPr txBox="1"/>
          <p:nvPr/>
        </p:nvSpPr>
        <p:spPr>
          <a:xfrm>
            <a:off x="281939" y="4453420"/>
            <a:ext cx="650752" cy="276999"/>
          </a:xfrm>
          <a:prstGeom prst="rect">
            <a:avLst/>
          </a:prstGeom>
          <a:noFill/>
        </p:spPr>
        <p:txBody>
          <a:bodyPr wrap="square" rtlCol="0">
            <a:spAutoFit/>
          </a:bodyPr>
          <a:lstStyle/>
          <a:p>
            <a:pPr algn="r"/>
            <a:r>
              <a:rPr lang="en-US" sz="1200" b="1" dirty="0">
                <a:solidFill>
                  <a:srgbClr val="0039A6"/>
                </a:solidFill>
                <a:cs typeface="Arial" pitchFamily="34" charset="0"/>
              </a:rPr>
              <a:t>NOW</a:t>
            </a:r>
          </a:p>
        </p:txBody>
      </p:sp>
      <p:sp>
        <p:nvSpPr>
          <p:cNvPr id="97" name="TextBox 96"/>
          <p:cNvSpPr txBox="1"/>
          <p:nvPr/>
        </p:nvSpPr>
        <p:spPr>
          <a:xfrm>
            <a:off x="982979" y="4407700"/>
            <a:ext cx="5943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23</a:t>
            </a:r>
          </a:p>
        </p:txBody>
      </p:sp>
      <p:sp>
        <p:nvSpPr>
          <p:cNvPr id="84" name="Rectangle 83"/>
          <p:cNvSpPr/>
          <p:nvPr/>
        </p:nvSpPr>
        <p:spPr>
          <a:xfrm>
            <a:off x="5257799" y="4414165"/>
            <a:ext cx="3276600" cy="329184"/>
          </a:xfrm>
          <a:prstGeom prst="rect">
            <a:avLst/>
          </a:prstGeom>
          <a:solidFill>
            <a:srgbClr val="0039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5" name="TextBox 84"/>
          <p:cNvSpPr txBox="1"/>
          <p:nvPr/>
        </p:nvSpPr>
        <p:spPr>
          <a:xfrm>
            <a:off x="4571999" y="4459885"/>
            <a:ext cx="650752" cy="276999"/>
          </a:xfrm>
          <a:prstGeom prst="rect">
            <a:avLst/>
          </a:prstGeom>
          <a:noFill/>
        </p:spPr>
        <p:txBody>
          <a:bodyPr wrap="square" rtlCol="0">
            <a:spAutoFit/>
          </a:bodyPr>
          <a:lstStyle/>
          <a:p>
            <a:pPr algn="r"/>
            <a:r>
              <a:rPr lang="en-US" sz="1200" b="1" dirty="0">
                <a:solidFill>
                  <a:srgbClr val="0039A6"/>
                </a:solidFill>
                <a:cs typeface="Arial" pitchFamily="34" charset="0"/>
              </a:rPr>
              <a:t>NOW</a:t>
            </a:r>
          </a:p>
        </p:txBody>
      </p:sp>
      <p:sp>
        <p:nvSpPr>
          <p:cNvPr id="98" name="TextBox 97"/>
          <p:cNvSpPr txBox="1"/>
          <p:nvPr/>
        </p:nvSpPr>
        <p:spPr>
          <a:xfrm>
            <a:off x="5273039" y="4414165"/>
            <a:ext cx="594360" cy="323165"/>
          </a:xfrm>
          <a:prstGeom prst="rect">
            <a:avLst/>
          </a:prstGeom>
          <a:noFill/>
        </p:spPr>
        <p:txBody>
          <a:bodyPr wrap="square" rtlCol="0">
            <a:spAutoFit/>
          </a:bodyPr>
          <a:lstStyle/>
          <a:p>
            <a:pPr eaLnBrk="0" fontAlgn="base" hangingPunct="0">
              <a:spcBef>
                <a:spcPct val="0"/>
              </a:spcBef>
              <a:spcAft>
                <a:spcPct val="0"/>
              </a:spcAft>
            </a:pPr>
            <a:r>
              <a:rPr lang="en-US" sz="1500" b="1" dirty="0">
                <a:solidFill>
                  <a:srgbClr val="FFFFFF"/>
                </a:solidFill>
              </a:rPr>
              <a:t>&gt;30</a:t>
            </a:r>
          </a:p>
        </p:txBody>
      </p:sp>
    </p:spTree>
    <p:extLst>
      <p:ext uri="{BB962C8B-B14F-4D97-AF65-F5344CB8AC3E}">
        <p14:creationId xmlns:p14="http://schemas.microsoft.com/office/powerpoint/2010/main" val="910453390"/>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9ce6eb268ef74209b69c023f82e232312aafd74"/>
</p:tagLst>
</file>

<file path=ppt/theme/theme1.xml><?xml version="1.0" encoding="utf-8"?>
<a:theme xmlns:a="http://schemas.openxmlformats.org/drawingml/2006/main" name="Aon-ppt-guide-Print-LTR-4">
  <a:themeElements>
    <a:clrScheme name="Aon Health Core Slides Theme Colors">
      <a:dk1>
        <a:srgbClr val="000000"/>
      </a:dk1>
      <a:lt1>
        <a:srgbClr val="FFFFFF"/>
      </a:lt1>
      <a:dk2>
        <a:srgbClr val="E11B22"/>
      </a:dk2>
      <a:lt2>
        <a:srgbClr val="4D4F53"/>
      </a:lt2>
      <a:accent1>
        <a:srgbClr val="5EB6E4"/>
      </a:accent1>
      <a:accent2>
        <a:srgbClr val="0083A9"/>
      </a:accent2>
      <a:accent3>
        <a:srgbClr val="0039A6"/>
      </a:accent3>
      <a:accent4>
        <a:srgbClr val="003F72"/>
      </a:accent4>
      <a:accent5>
        <a:srgbClr val="C9CAC8"/>
      </a:accent5>
      <a:accent6>
        <a:srgbClr val="4D4F53"/>
      </a:accent6>
      <a:hlink>
        <a:srgbClr val="E11B22"/>
      </a:hlink>
      <a:folHlink>
        <a:srgbClr val="E11B22"/>
      </a:folHlink>
    </a:clrScheme>
    <a:fontScheme name="Aon_PowerPoint_Template_NoImage-3-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lnDef>
  </a:objectDefaults>
  <a:extraClrSchemeLst>
    <a:extraClrScheme>
      <a:clrScheme name="Aon_PowerPoint_Template_NoImage-3-0 1">
        <a:dk1>
          <a:srgbClr val="000000"/>
        </a:dk1>
        <a:lt1>
          <a:srgbClr val="FFFFFF"/>
        </a:lt1>
        <a:dk2>
          <a:srgbClr val="5EB6E4"/>
        </a:dk2>
        <a:lt2>
          <a:srgbClr val="4D4F53"/>
        </a:lt2>
        <a:accent1>
          <a:srgbClr val="C9CAC8"/>
        </a:accent1>
        <a:accent2>
          <a:srgbClr val="7AB800"/>
        </a:accent2>
        <a:accent3>
          <a:srgbClr val="FFFFFF"/>
        </a:accent3>
        <a:accent4>
          <a:srgbClr val="000000"/>
        </a:accent4>
        <a:accent5>
          <a:srgbClr val="E1E1E0"/>
        </a:accent5>
        <a:accent6>
          <a:srgbClr val="6EA600"/>
        </a:accent6>
        <a:hlink>
          <a:srgbClr val="F0AB00"/>
        </a:hlink>
        <a:folHlink>
          <a:srgbClr val="D3CD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4D40EE9C-30E9-4A94-86DF-C9F6C4AF52FE}" vid="{D74BB695-3466-4BFA-86D5-9322EC3B1EA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Aon-ppt-guide-Print-LTR-4</Template>
  <TotalTime>17287</TotalTime>
  <Words>5099</Words>
  <Application>Microsoft Office PowerPoint</Application>
  <PresentationFormat>On-screen Show (4:3)</PresentationFormat>
  <Paragraphs>764</Paragraphs>
  <Slides>34</Slides>
  <Notes>24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Aon-ppt-guide-Print-LTR-4</vt:lpstr>
      <vt:lpstr>PowerPoint Presentation</vt:lpstr>
      <vt:lpstr>  MMX &amp; VBES  Overview and Level Set  Value Prop &amp; Selling Discussion  Q&amp;A and Close  </vt:lpstr>
      <vt:lpstr>MMX and VBES – Some Key Points</vt:lpstr>
      <vt:lpstr>So, What Makes a Prospect a Good “Fit” for MMX</vt:lpstr>
      <vt:lpstr>Revenue From MMX Deals is Significant!</vt:lpstr>
      <vt:lpstr>  MMX &amp; VBES  Our Growth Story  Solution Overview  </vt:lpstr>
      <vt:lpstr>Growing Supplemental Health Solutions (VB) is Key MMX + VBES = Win for Aon!</vt:lpstr>
      <vt:lpstr>MMX: Continued Growth in 2017!</vt:lpstr>
      <vt:lpstr>Overall, Aon Exchange Adoption Is Consistently Growing: Data includes both LM and MMX Data (MMX is fastest growing segment)</vt:lpstr>
      <vt:lpstr>Middle Market Exchange: Poised for Continued Growth!</vt:lpstr>
      <vt:lpstr>MMX Solution Overview  </vt:lpstr>
      <vt:lpstr>  MMX: A Comprehensive Solution from the # 1 Ranked Provider</vt:lpstr>
      <vt:lpstr> Aon’s MMX: Full Spectrum of Flexible Solutions</vt:lpstr>
      <vt:lpstr>Client Results Example: Value of Design Through Delivery</vt:lpstr>
      <vt:lpstr>PowerPoint Presentation</vt:lpstr>
      <vt:lpstr>PowerPoint Presentation</vt:lpstr>
      <vt:lpstr>PowerPoint Presentation</vt:lpstr>
      <vt:lpstr>MMX Sample Pricing &amp; Complexity:  “Gross to Net” Fee Orientation Drives Lower Fees (Carrier Credits and Partial VB Offsets)  </vt:lpstr>
      <vt:lpstr>MMX Technology Platform: Flexible, Reliable, Year Round System  See iPad Demo!</vt:lpstr>
      <vt:lpstr>PowerPoint Presentation</vt:lpstr>
      <vt:lpstr>PowerPoint Presentation</vt:lpstr>
      <vt:lpstr>    LET’S TALK PROSPECTS   </vt:lpstr>
      <vt:lpstr>Recent MMX/VBES Deal (New Logo) – Biola</vt:lpstr>
      <vt:lpstr>Recent MMX/VBES Deals: Sample Case Studies</vt:lpstr>
      <vt:lpstr>WRAP UP &amp; CLOSE  </vt:lpstr>
      <vt:lpstr>Reminder: Standard MMX VBES Offering for 2018</vt:lpstr>
      <vt:lpstr>Why MMX + VBES: “The 3 R’s”, Key Benefits to Aon!</vt:lpstr>
      <vt:lpstr>  Thank You!  For MMX assistance, email:  Michael.Richerson1@aon.com Steven.Carleton@aonhewitt.com Andrew.Mazuro@aon.com Tyler.Benware@aon.com   </vt:lpstr>
      <vt:lpstr>Why MMX: Benefit to Clients</vt:lpstr>
      <vt:lpstr>   Appendix: MARKETING MATERIALS  Sell Sheets, EBN White Paper, Videos, etc. (many updates for 2018 are in process)</vt:lpstr>
      <vt:lpstr>Updated MMX Slide Deck(s)</vt:lpstr>
      <vt:lpstr>MMX Sell Sheets &amp; Marketing Content</vt:lpstr>
      <vt:lpstr>MMX Sell Sheets &amp; Marketing Content</vt:lpstr>
      <vt:lpstr>Aon Middle Market Solution Summary </vt:lpstr>
    </vt:vector>
  </TitlesOfParts>
  <Company>Aon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Backs</dc:creator>
  <cp:lastModifiedBy>Michael Richerson</cp:lastModifiedBy>
  <cp:revision>399</cp:revision>
  <dcterms:created xsi:type="dcterms:W3CDTF">2017-01-09T19:12:21Z</dcterms:created>
  <dcterms:modified xsi:type="dcterms:W3CDTF">2018-01-24T20:44:42Z</dcterms:modified>
</cp:coreProperties>
</file>